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96" r:id="rId3"/>
    <p:sldId id="262" r:id="rId4"/>
    <p:sldId id="281" r:id="rId5"/>
    <p:sldId id="297" r:id="rId6"/>
    <p:sldId id="284" r:id="rId7"/>
    <p:sldId id="312" r:id="rId8"/>
    <p:sldId id="282" r:id="rId9"/>
    <p:sldId id="259" r:id="rId10"/>
    <p:sldId id="311" r:id="rId11"/>
    <p:sldId id="298" r:id="rId12"/>
    <p:sldId id="278" r:id="rId13"/>
    <p:sldId id="286" r:id="rId14"/>
    <p:sldId id="256" r:id="rId15"/>
    <p:sldId id="291" r:id="rId16"/>
    <p:sldId id="305" r:id="rId17"/>
    <p:sldId id="260" r:id="rId18"/>
    <p:sldId id="309" r:id="rId19"/>
    <p:sldId id="310" r:id="rId20"/>
    <p:sldId id="308" r:id="rId21"/>
    <p:sldId id="293"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autoAdjust="0"/>
    <p:restoredTop sz="94660"/>
  </p:normalViewPr>
  <p:slideViewPr>
    <p:cSldViewPr snapToGrid="0" showGuides="1">
      <p:cViewPr varScale="1">
        <p:scale>
          <a:sx n="154" d="100"/>
          <a:sy n="154" d="100"/>
        </p:scale>
        <p:origin x="224" y="4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ADC60-A9E5-A345-913F-B1654FEA0EE9}"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A31E4-AFA5-F143-BC6C-8A31EB721EC7}" type="slidenum">
              <a:rPr lang="en-US" smtClean="0"/>
              <a:t>‹#›</a:t>
            </a:fld>
            <a:endParaRPr lang="en-US"/>
          </a:p>
        </p:txBody>
      </p:sp>
    </p:spTree>
    <p:extLst>
      <p:ext uri="{BB962C8B-B14F-4D97-AF65-F5344CB8AC3E}">
        <p14:creationId xmlns:p14="http://schemas.microsoft.com/office/powerpoint/2010/main" val="413022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55A5-DAF7-42FB-B63F-ADB64663CB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5C2F85-7132-4E5F-85B8-338177166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F8025-04B5-46BA-8059-D255C163BEDF}"/>
              </a:ext>
            </a:extLst>
          </p:cNvPr>
          <p:cNvSpPr>
            <a:spLocks noGrp="1"/>
          </p:cNvSpPr>
          <p:nvPr>
            <p:ph type="dt" sz="half" idx="10"/>
          </p:nvPr>
        </p:nvSpPr>
        <p:spPr/>
        <p:txBody>
          <a:bodyPr/>
          <a:lstStyle/>
          <a:p>
            <a:fld id="{4F4B7B32-8A20-7C4A-B14E-325A7D1A4238}" type="datetime1">
              <a:rPr lang="en-US" smtClean="0"/>
              <a:t>1/20/23</a:t>
            </a:fld>
            <a:endParaRPr lang="en-US"/>
          </a:p>
        </p:txBody>
      </p:sp>
      <p:sp>
        <p:nvSpPr>
          <p:cNvPr id="5" name="Footer Placeholder 4">
            <a:extLst>
              <a:ext uri="{FF2B5EF4-FFF2-40B4-BE49-F238E27FC236}">
                <a16:creationId xmlns:a16="http://schemas.microsoft.com/office/drawing/2014/main" id="{28BBC7CB-4DF7-46C5-AC4E-31258F3A7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D261E-0F9D-4B26-B0D6-8D56BE1FDF7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6365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E823-5E36-4612-82FA-0FEA86A60E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6EEDA-4A38-416A-8800-B578CD791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87F29-B6C3-4AE5-9AD4-229C014F50D7}"/>
              </a:ext>
            </a:extLst>
          </p:cNvPr>
          <p:cNvSpPr>
            <a:spLocks noGrp="1"/>
          </p:cNvSpPr>
          <p:nvPr>
            <p:ph type="dt" sz="half" idx="10"/>
          </p:nvPr>
        </p:nvSpPr>
        <p:spPr/>
        <p:txBody>
          <a:bodyPr/>
          <a:lstStyle/>
          <a:p>
            <a:fld id="{C157E7B0-9B5F-CD4D-B15E-C67363CA5D26}" type="datetime1">
              <a:rPr lang="en-US" smtClean="0"/>
              <a:t>1/20/23</a:t>
            </a:fld>
            <a:endParaRPr lang="en-US"/>
          </a:p>
        </p:txBody>
      </p:sp>
      <p:sp>
        <p:nvSpPr>
          <p:cNvPr id="5" name="Footer Placeholder 4">
            <a:extLst>
              <a:ext uri="{FF2B5EF4-FFF2-40B4-BE49-F238E27FC236}">
                <a16:creationId xmlns:a16="http://schemas.microsoft.com/office/drawing/2014/main" id="{A772CA5F-9866-47E1-8AFB-F6D4B9182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C54EA-2C87-44D2-9A69-B0B4321525F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10190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E27FB-104E-46D1-BC67-BE4F54184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4C739-CE11-4E3A-8200-D138E4BC0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9FFF9-37CA-4A44-B3A4-222F6B95EFC2}"/>
              </a:ext>
            </a:extLst>
          </p:cNvPr>
          <p:cNvSpPr>
            <a:spLocks noGrp="1"/>
          </p:cNvSpPr>
          <p:nvPr>
            <p:ph type="dt" sz="half" idx="10"/>
          </p:nvPr>
        </p:nvSpPr>
        <p:spPr/>
        <p:txBody>
          <a:bodyPr/>
          <a:lstStyle/>
          <a:p>
            <a:fld id="{E8A37CCF-4F9A-F245-85A4-E8C2DFBE2A7C}" type="datetime1">
              <a:rPr lang="en-US" smtClean="0"/>
              <a:t>1/20/23</a:t>
            </a:fld>
            <a:endParaRPr lang="en-US"/>
          </a:p>
        </p:txBody>
      </p:sp>
      <p:sp>
        <p:nvSpPr>
          <p:cNvPr id="5" name="Footer Placeholder 4">
            <a:extLst>
              <a:ext uri="{FF2B5EF4-FFF2-40B4-BE49-F238E27FC236}">
                <a16:creationId xmlns:a16="http://schemas.microsoft.com/office/drawing/2014/main" id="{A25E6F7B-F0C7-4CBD-BBEA-7369C2DA7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2A1C0-7FED-4B41-9218-8BE72C4B1C8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18695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173B3-893F-4413-B70A-8164F2D94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A0345-23A8-4423-BD53-9937DE02A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D509E-5FEC-4DD1-9618-DEBA9A651F9C}"/>
              </a:ext>
            </a:extLst>
          </p:cNvPr>
          <p:cNvSpPr>
            <a:spLocks noGrp="1"/>
          </p:cNvSpPr>
          <p:nvPr>
            <p:ph type="dt" sz="half" idx="10"/>
          </p:nvPr>
        </p:nvSpPr>
        <p:spPr/>
        <p:txBody>
          <a:bodyPr/>
          <a:lstStyle/>
          <a:p>
            <a:fld id="{E17A2A67-09DA-6041-AB9A-60EE21A42BE9}" type="datetime1">
              <a:rPr lang="en-US" smtClean="0"/>
              <a:t>1/20/23</a:t>
            </a:fld>
            <a:endParaRPr lang="en-US"/>
          </a:p>
        </p:txBody>
      </p:sp>
      <p:sp>
        <p:nvSpPr>
          <p:cNvPr id="5" name="Footer Placeholder 4">
            <a:extLst>
              <a:ext uri="{FF2B5EF4-FFF2-40B4-BE49-F238E27FC236}">
                <a16:creationId xmlns:a16="http://schemas.microsoft.com/office/drawing/2014/main" id="{5A02AE2F-E48C-4B7A-A18B-D10C122DB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D399E-3CDB-4817-A0EA-04FE1A2CE458}"/>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60451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23A-CCFE-46CF-8AD5-4BC246B6D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70E43-791A-48AF-AC49-FB00E8C61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9731A-352C-4735-9C06-A5333F77862D}"/>
              </a:ext>
            </a:extLst>
          </p:cNvPr>
          <p:cNvSpPr>
            <a:spLocks noGrp="1"/>
          </p:cNvSpPr>
          <p:nvPr>
            <p:ph type="dt" sz="half" idx="10"/>
          </p:nvPr>
        </p:nvSpPr>
        <p:spPr/>
        <p:txBody>
          <a:bodyPr/>
          <a:lstStyle/>
          <a:p>
            <a:fld id="{00BBB9A3-CEB1-4F43-9E4E-F033B6465AB7}" type="datetime1">
              <a:rPr lang="en-US" smtClean="0"/>
              <a:t>1/20/23</a:t>
            </a:fld>
            <a:endParaRPr lang="en-US"/>
          </a:p>
        </p:txBody>
      </p:sp>
      <p:sp>
        <p:nvSpPr>
          <p:cNvPr id="5" name="Footer Placeholder 4">
            <a:extLst>
              <a:ext uri="{FF2B5EF4-FFF2-40B4-BE49-F238E27FC236}">
                <a16:creationId xmlns:a16="http://schemas.microsoft.com/office/drawing/2014/main" id="{913000DC-29AA-4013-9956-B3EC07279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066F7-D30E-4522-9474-F2210E6D2771}"/>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1825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FA73-4D0D-4AA2-8839-6145D06A3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4302D-1520-4CA3-8781-9DF8BB79D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0383FE-85F2-4707-BC33-D7285C5644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6B6DA5-2BFE-4D1B-BAEB-AE2229A421EB}"/>
              </a:ext>
            </a:extLst>
          </p:cNvPr>
          <p:cNvSpPr>
            <a:spLocks noGrp="1"/>
          </p:cNvSpPr>
          <p:nvPr>
            <p:ph type="dt" sz="half" idx="10"/>
          </p:nvPr>
        </p:nvSpPr>
        <p:spPr/>
        <p:txBody>
          <a:bodyPr/>
          <a:lstStyle/>
          <a:p>
            <a:fld id="{4207E93C-EB5F-684B-A2AE-85A4771E4A7D}" type="datetime1">
              <a:rPr lang="en-US" smtClean="0"/>
              <a:t>1/20/23</a:t>
            </a:fld>
            <a:endParaRPr lang="en-US"/>
          </a:p>
        </p:txBody>
      </p:sp>
      <p:sp>
        <p:nvSpPr>
          <p:cNvPr id="6" name="Footer Placeholder 5">
            <a:extLst>
              <a:ext uri="{FF2B5EF4-FFF2-40B4-BE49-F238E27FC236}">
                <a16:creationId xmlns:a16="http://schemas.microsoft.com/office/drawing/2014/main" id="{314BC51D-5A30-495E-BE98-870358271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AD5D9-59DC-4B0C-A7E3-1A80722310E6}"/>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43845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7006-D397-4AF5-8DA7-667F9E4464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7A5A9-7E84-4707-820F-0C79CEC4D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027116-61D6-4B5F-9A4C-BC8FB3921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6144F-42D2-4048-A7C2-E02571AC0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D9E4E9-0C68-4B74-A506-47F39A0E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2F79CA-00A3-4738-B822-34EF0F449107}"/>
              </a:ext>
            </a:extLst>
          </p:cNvPr>
          <p:cNvSpPr>
            <a:spLocks noGrp="1"/>
          </p:cNvSpPr>
          <p:nvPr>
            <p:ph type="dt" sz="half" idx="10"/>
          </p:nvPr>
        </p:nvSpPr>
        <p:spPr/>
        <p:txBody>
          <a:bodyPr/>
          <a:lstStyle/>
          <a:p>
            <a:fld id="{B9F63E06-C255-A34E-8933-2D562914A1C0}" type="datetime1">
              <a:rPr lang="en-US" smtClean="0"/>
              <a:t>1/20/23</a:t>
            </a:fld>
            <a:endParaRPr lang="en-US"/>
          </a:p>
        </p:txBody>
      </p:sp>
      <p:sp>
        <p:nvSpPr>
          <p:cNvPr id="8" name="Footer Placeholder 7">
            <a:extLst>
              <a:ext uri="{FF2B5EF4-FFF2-40B4-BE49-F238E27FC236}">
                <a16:creationId xmlns:a16="http://schemas.microsoft.com/office/drawing/2014/main" id="{C7196EFF-1C2D-42DF-B876-3F4B79716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CB7F1D-FA37-471C-A284-91AA60231AB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4697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CC95-4B40-42E8-BA7C-61ADFE9DF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40262E-CB9C-4BDB-9AE3-0BD862A3FD66}"/>
              </a:ext>
            </a:extLst>
          </p:cNvPr>
          <p:cNvSpPr>
            <a:spLocks noGrp="1"/>
          </p:cNvSpPr>
          <p:nvPr>
            <p:ph type="dt" sz="half" idx="10"/>
          </p:nvPr>
        </p:nvSpPr>
        <p:spPr/>
        <p:txBody>
          <a:bodyPr/>
          <a:lstStyle/>
          <a:p>
            <a:fld id="{FBA9501E-3EF7-CF4A-9156-364CF75BA8D7}" type="datetime1">
              <a:rPr lang="en-US" smtClean="0"/>
              <a:t>1/20/23</a:t>
            </a:fld>
            <a:endParaRPr lang="en-US"/>
          </a:p>
        </p:txBody>
      </p:sp>
      <p:sp>
        <p:nvSpPr>
          <p:cNvPr id="4" name="Footer Placeholder 3">
            <a:extLst>
              <a:ext uri="{FF2B5EF4-FFF2-40B4-BE49-F238E27FC236}">
                <a16:creationId xmlns:a16="http://schemas.microsoft.com/office/drawing/2014/main" id="{669943CB-699A-4B69-9B8A-C5CD9E8CA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725F99-FA9E-4B56-AE80-291A0CEB65B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821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E51A5-F9BB-4F52-8C0A-8013FFD627A9}"/>
              </a:ext>
            </a:extLst>
          </p:cNvPr>
          <p:cNvSpPr>
            <a:spLocks noGrp="1"/>
          </p:cNvSpPr>
          <p:nvPr>
            <p:ph type="dt" sz="half" idx="10"/>
          </p:nvPr>
        </p:nvSpPr>
        <p:spPr/>
        <p:txBody>
          <a:bodyPr/>
          <a:lstStyle/>
          <a:p>
            <a:fld id="{034F2550-B077-3C40-AAEA-8E9A3F1E72E6}" type="datetime1">
              <a:rPr lang="en-US" smtClean="0"/>
              <a:t>1/20/23</a:t>
            </a:fld>
            <a:endParaRPr lang="en-US"/>
          </a:p>
        </p:txBody>
      </p:sp>
      <p:sp>
        <p:nvSpPr>
          <p:cNvPr id="3" name="Footer Placeholder 2">
            <a:extLst>
              <a:ext uri="{FF2B5EF4-FFF2-40B4-BE49-F238E27FC236}">
                <a16:creationId xmlns:a16="http://schemas.microsoft.com/office/drawing/2014/main" id="{15333D61-20FA-4E68-8633-D415A9034C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2156E-23DE-46D8-8C06-2E4D162B3D9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76144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4EBA-3BBB-4B8F-85B1-2C79096B3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70C163-9864-44D0-AD18-97FA41316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13A182-68EE-49AF-901F-F23E4DDFA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D8B31-78C1-4FE0-AE7C-1B9645A6E777}"/>
              </a:ext>
            </a:extLst>
          </p:cNvPr>
          <p:cNvSpPr>
            <a:spLocks noGrp="1"/>
          </p:cNvSpPr>
          <p:nvPr>
            <p:ph type="dt" sz="half" idx="10"/>
          </p:nvPr>
        </p:nvSpPr>
        <p:spPr/>
        <p:txBody>
          <a:bodyPr/>
          <a:lstStyle/>
          <a:p>
            <a:fld id="{944B68F1-16EC-7C43-B590-E6CE7BBF6EC7}" type="datetime1">
              <a:rPr lang="en-US" smtClean="0"/>
              <a:t>1/20/23</a:t>
            </a:fld>
            <a:endParaRPr lang="en-US"/>
          </a:p>
        </p:txBody>
      </p:sp>
      <p:sp>
        <p:nvSpPr>
          <p:cNvPr id="6" name="Footer Placeholder 5">
            <a:extLst>
              <a:ext uri="{FF2B5EF4-FFF2-40B4-BE49-F238E27FC236}">
                <a16:creationId xmlns:a16="http://schemas.microsoft.com/office/drawing/2014/main" id="{CE8DC956-E4A3-4E4C-8347-F2C2BF612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B5D95-255F-4892-A11E-839AADDF5FDB}"/>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20427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8751-8E99-42EA-A79F-E99BC0778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F8FCA5-0BD8-4A6A-BBAF-3CA5DD1BA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C2546-361A-43F3-AB69-1C5A65A0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818D-700D-4009-9431-9B3DD75D8F74}"/>
              </a:ext>
            </a:extLst>
          </p:cNvPr>
          <p:cNvSpPr>
            <a:spLocks noGrp="1"/>
          </p:cNvSpPr>
          <p:nvPr>
            <p:ph type="dt" sz="half" idx="10"/>
          </p:nvPr>
        </p:nvSpPr>
        <p:spPr/>
        <p:txBody>
          <a:bodyPr/>
          <a:lstStyle/>
          <a:p>
            <a:fld id="{A3F84659-E9B6-4549-AF99-910C1FFC6826}" type="datetime1">
              <a:rPr lang="en-US" smtClean="0"/>
              <a:t>1/20/23</a:t>
            </a:fld>
            <a:endParaRPr lang="en-US"/>
          </a:p>
        </p:txBody>
      </p:sp>
      <p:sp>
        <p:nvSpPr>
          <p:cNvPr id="6" name="Footer Placeholder 5">
            <a:extLst>
              <a:ext uri="{FF2B5EF4-FFF2-40B4-BE49-F238E27FC236}">
                <a16:creationId xmlns:a16="http://schemas.microsoft.com/office/drawing/2014/main" id="{D7E0EC27-6FE3-4750-98A7-06F980C69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FEC26-CA1F-4F6A-B9DB-EAE18871E50A}"/>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15272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2CDBE-4777-4FE9-BAA5-7FECC558B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342AD6-0CD4-4142-BAC8-0CB395456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E74C8-0444-4372-8CFD-74304D97C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CEF49-2B35-A745-803F-BEC420211601}" type="datetime1">
              <a:rPr lang="en-US" smtClean="0"/>
              <a:t>1/20/23</a:t>
            </a:fld>
            <a:endParaRPr lang="en-US"/>
          </a:p>
        </p:txBody>
      </p:sp>
      <p:sp>
        <p:nvSpPr>
          <p:cNvPr id="5" name="Footer Placeholder 4">
            <a:extLst>
              <a:ext uri="{FF2B5EF4-FFF2-40B4-BE49-F238E27FC236}">
                <a16:creationId xmlns:a16="http://schemas.microsoft.com/office/drawing/2014/main" id="{3104209D-8569-4716-8E31-6F19C4349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3471B6-CDA8-45BD-9980-77DEDE8D0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77CFE-518C-4DE5-A6A8-72B8FCA09D3F}" type="slidenum">
              <a:rPr lang="en-US" smtClean="0"/>
              <a:t>‹#›</a:t>
            </a:fld>
            <a:endParaRPr lang="en-US"/>
          </a:p>
        </p:txBody>
      </p:sp>
    </p:spTree>
    <p:extLst>
      <p:ext uri="{BB962C8B-B14F-4D97-AF65-F5344CB8AC3E}">
        <p14:creationId xmlns:p14="http://schemas.microsoft.com/office/powerpoint/2010/main" val="405866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Project-Herophilus/Defianz"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Project-Herophilus/Defianz"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inter-robot-787282.postman.co/workspace/DataSynthesis~6a46c0cf-955b-49b4-b495-68940fde4c31/collection/16526170-6e45e3ca-8eaf-47c9-a0cb-0e024a852505?action=share&amp;creator=16526170" TargetMode="External"/><Relationship Id="rId2" Type="http://schemas.openxmlformats.org/officeDocument/2006/relationships/hyperlink" Target="https://github.com/Project-Herophilus/Defianz"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Project-Herophilus/" TargetMode="External"/><Relationship Id="rId3" Type="http://schemas.openxmlformats.org/officeDocument/2006/relationships/hyperlink" Target="https://github.com/Project-Herophilus/iDaaS-DReAM" TargetMode="External"/><Relationship Id="rId7" Type="http://schemas.openxmlformats.org/officeDocument/2006/relationships/hyperlink" Target="https://hub.docker.com/search?q=rhhcarch&amp;source=community" TargetMode="External"/><Relationship Id="rId2" Type="http://schemas.openxmlformats.org/officeDocument/2006/relationships/hyperlink" Target="https://github.com/Project-Herophilus/iDaaS-Connect" TargetMode="External"/><Relationship Id="rId1" Type="http://schemas.openxmlformats.org/officeDocument/2006/relationships/slideLayout" Target="../slideLayouts/slideLayout7.xml"/><Relationship Id="rId6" Type="http://schemas.openxmlformats.org/officeDocument/2006/relationships/hyperlink" Target="https://github.com/Project-Herophilus/DataSimulators" TargetMode="External"/><Relationship Id="rId5" Type="http://schemas.openxmlformats.org/officeDocument/2006/relationships/hyperlink" Target="https://github.com/Project-Herophilus/DataSynthesisSynthesis" TargetMode="External"/><Relationship Id="rId4" Type="http://schemas.openxmlformats.org/officeDocument/2006/relationships/hyperlink" Target="https://github.com/Project-Herophilus/iDaaS-KIC" TargetMode="External"/><Relationship Id="rId9" Type="http://schemas.openxmlformats.org/officeDocument/2006/relationships/hyperlink" Target="https://github.com/Project-Herophilus/Defianz"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2E2824-10A6-4703-B9D4-3F5A04E954D0}"/>
              </a:ext>
            </a:extLst>
          </p:cNvPr>
          <p:cNvSpPr txBox="1"/>
          <p:nvPr/>
        </p:nvSpPr>
        <p:spPr>
          <a:xfrm>
            <a:off x="464949" y="2226971"/>
            <a:ext cx="6037451" cy="830997"/>
          </a:xfrm>
          <a:prstGeom prst="rect">
            <a:avLst/>
          </a:prstGeom>
          <a:noFill/>
        </p:spPr>
        <p:txBody>
          <a:bodyPr wrap="square" rtlCol="0">
            <a:spAutoFit/>
          </a:bodyPr>
          <a:lstStyle/>
          <a:p>
            <a:r>
              <a:rPr lang="en-US" sz="48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rPr>
              <a:t>DEFIANZ</a:t>
            </a:r>
            <a:endParaRPr lang="en-US" sz="50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endParaRPr>
          </a:p>
        </p:txBody>
      </p:sp>
      <p:pic>
        <p:nvPicPr>
          <p:cNvPr id="10" name="Graphic 9">
            <a:extLst>
              <a:ext uri="{FF2B5EF4-FFF2-40B4-BE49-F238E27FC236}">
                <a16:creationId xmlns:a16="http://schemas.microsoft.com/office/drawing/2014/main" id="{25B24BAC-0097-466F-8CBC-96AD07C618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429" y="725365"/>
            <a:ext cx="5661873" cy="5983165"/>
          </a:xfrm>
          <a:prstGeom prst="rect">
            <a:avLst/>
          </a:prstGeom>
        </p:spPr>
      </p:pic>
      <p:sp>
        <p:nvSpPr>
          <p:cNvPr id="11" name="Freeform 16">
            <a:extLst>
              <a:ext uri="{FF2B5EF4-FFF2-40B4-BE49-F238E27FC236}">
                <a16:creationId xmlns:a16="http://schemas.microsoft.com/office/drawing/2014/main" id="{49CAEF0C-76A1-438D-94D1-1C56506F7D43}"/>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2" name="Group 11">
            <a:extLst>
              <a:ext uri="{FF2B5EF4-FFF2-40B4-BE49-F238E27FC236}">
                <a16:creationId xmlns:a16="http://schemas.microsoft.com/office/drawing/2014/main" id="{4CAB34A6-904E-47B1-8614-122A1F3EC07C}"/>
              </a:ext>
            </a:extLst>
          </p:cNvPr>
          <p:cNvGrpSpPr/>
          <p:nvPr/>
        </p:nvGrpSpPr>
        <p:grpSpPr>
          <a:xfrm>
            <a:off x="-386710" y="-373095"/>
            <a:ext cx="1829836" cy="1775895"/>
            <a:chOff x="-386710" y="-373095"/>
            <a:chExt cx="1829836" cy="1775895"/>
          </a:xfrm>
        </p:grpSpPr>
        <p:sp>
          <p:nvSpPr>
            <p:cNvPr id="13" name="Freeform: Shape 12">
              <a:extLst>
                <a:ext uri="{FF2B5EF4-FFF2-40B4-BE49-F238E27FC236}">
                  <a16:creationId xmlns:a16="http://schemas.microsoft.com/office/drawing/2014/main" id="{3F89E35E-219A-4E3A-8248-AB244DEB070F}"/>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0E31763-4258-41FB-8E02-B1A3290ECCB9}"/>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C5726F0-EC12-4B01-875B-AC4E9B5883B9}"/>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grpSp>
        <p:nvGrpSpPr>
          <p:cNvPr id="4" name="Group 3">
            <a:extLst>
              <a:ext uri="{FF2B5EF4-FFF2-40B4-BE49-F238E27FC236}">
                <a16:creationId xmlns:a16="http://schemas.microsoft.com/office/drawing/2014/main" id="{2CFE8A07-B501-44E8-9363-3F62A35E659A}"/>
              </a:ext>
            </a:extLst>
          </p:cNvPr>
          <p:cNvGrpSpPr/>
          <p:nvPr/>
        </p:nvGrpSpPr>
        <p:grpSpPr>
          <a:xfrm>
            <a:off x="11278965" y="5892060"/>
            <a:ext cx="464603" cy="509480"/>
            <a:chOff x="2337188" y="5495666"/>
            <a:chExt cx="890581" cy="976605"/>
          </a:xfrm>
        </p:grpSpPr>
        <p:sp>
          <p:nvSpPr>
            <p:cNvPr id="17" name="Freeform: Shape 16">
              <a:extLst>
                <a:ext uri="{FF2B5EF4-FFF2-40B4-BE49-F238E27FC236}">
                  <a16:creationId xmlns:a16="http://schemas.microsoft.com/office/drawing/2014/main" id="{4E1DB4F0-30CB-456C-B5DE-DD8EE4278E54}"/>
                </a:ext>
              </a:extLst>
            </p:cNvPr>
            <p:cNvSpPr/>
            <p:nvPr/>
          </p:nvSpPr>
          <p:spPr>
            <a:xfrm>
              <a:off x="2337188" y="5648779"/>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8B9622A-26D2-4E66-A49D-3A02BBFA73DD}"/>
                </a:ext>
              </a:extLst>
            </p:cNvPr>
            <p:cNvSpPr/>
            <p:nvPr/>
          </p:nvSpPr>
          <p:spPr>
            <a:xfrm>
              <a:off x="2497306" y="5495666"/>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F6FD1434-423B-C54E-AD38-65906CE83A01}"/>
              </a:ext>
            </a:extLst>
          </p:cNvPr>
          <p:cNvSpPr txBox="1"/>
          <p:nvPr/>
        </p:nvSpPr>
        <p:spPr>
          <a:xfrm>
            <a:off x="572698" y="4063774"/>
            <a:ext cx="3996779" cy="646331"/>
          </a:xfrm>
          <a:prstGeom prst="rect">
            <a:avLst/>
          </a:prstGeom>
          <a:noFill/>
        </p:spPr>
        <p:txBody>
          <a:bodyPr wrap="square" rtlCol="0">
            <a:spAutoFit/>
          </a:bodyPr>
          <a:lstStyle/>
          <a:p>
            <a:r>
              <a:rPr lang="en-US"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rPr>
              <a:t>Open-Source Data De-identification and Anonymization platform</a:t>
            </a:r>
          </a:p>
        </p:txBody>
      </p:sp>
      <p:sp>
        <p:nvSpPr>
          <p:cNvPr id="2" name="Slide Number Placeholder 1">
            <a:extLst>
              <a:ext uri="{FF2B5EF4-FFF2-40B4-BE49-F238E27FC236}">
                <a16:creationId xmlns:a16="http://schemas.microsoft.com/office/drawing/2014/main" id="{11C07B63-F82C-B22C-6FA0-5C5C65348F97}"/>
              </a:ext>
            </a:extLst>
          </p:cNvPr>
          <p:cNvSpPr>
            <a:spLocks noGrp="1"/>
          </p:cNvSpPr>
          <p:nvPr>
            <p:ph type="sldNum" sz="quarter" idx="12"/>
          </p:nvPr>
        </p:nvSpPr>
        <p:spPr/>
        <p:txBody>
          <a:bodyPr/>
          <a:lstStyle/>
          <a:p>
            <a:fld id="{13977CFE-518C-4DE5-A6A8-72B8FCA09D3F}" type="slidenum">
              <a:rPr lang="en-US" smtClean="0"/>
              <a:t>1</a:t>
            </a:fld>
            <a:endParaRPr lang="en-US"/>
          </a:p>
        </p:txBody>
      </p:sp>
    </p:spTree>
    <p:extLst>
      <p:ext uri="{BB962C8B-B14F-4D97-AF65-F5344CB8AC3E}">
        <p14:creationId xmlns:p14="http://schemas.microsoft.com/office/powerpoint/2010/main" val="1504460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6668813" cy="830997"/>
            <a:chOff x="1529280" y="203941"/>
            <a:chExt cx="6668813"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6668813"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Extensibility at the Core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1099;p64">
            <a:extLst>
              <a:ext uri="{FF2B5EF4-FFF2-40B4-BE49-F238E27FC236}">
                <a16:creationId xmlns:a16="http://schemas.microsoft.com/office/drawing/2014/main" id="{887C69A5-8A65-60E4-C8BE-5BD2042F4241}"/>
              </a:ext>
            </a:extLst>
          </p:cNvPr>
          <p:cNvSpPr txBox="1"/>
          <p:nvPr/>
        </p:nvSpPr>
        <p:spPr>
          <a:xfrm>
            <a:off x="6391564" y="2130427"/>
            <a:ext cx="5333999" cy="3242396"/>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All code is provided on Git Hub at </a:t>
            </a:r>
            <a:r>
              <a:rPr lang="en-US" dirty="0">
                <a:latin typeface="Red Hat Display"/>
                <a:ea typeface="Red Hat Display"/>
                <a:cs typeface="Red Hat Display"/>
                <a:sym typeface="Red Hat Display"/>
                <a:hlinkClick r:id="rId2"/>
              </a:rPr>
              <a:t>https://github.com/Project-Herophilus/Defianz</a:t>
            </a:r>
            <a:endParaRPr lang="en-US"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RDBMS scripts and data loaders included</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APIs are the core means for access – Quarkus APIs are implemented, and Node is coming in 2023 Q1 </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p:txBody>
      </p:sp>
      <p:grpSp>
        <p:nvGrpSpPr>
          <p:cNvPr id="6" name="Google Shape;1100;p64">
            <a:extLst>
              <a:ext uri="{FF2B5EF4-FFF2-40B4-BE49-F238E27FC236}">
                <a16:creationId xmlns:a16="http://schemas.microsoft.com/office/drawing/2014/main" id="{AD1EB734-0763-4CAF-E172-CAA90E5251F8}"/>
              </a:ext>
            </a:extLst>
          </p:cNvPr>
          <p:cNvGrpSpPr/>
          <p:nvPr/>
        </p:nvGrpSpPr>
        <p:grpSpPr>
          <a:xfrm>
            <a:off x="1050189" y="1733299"/>
            <a:ext cx="3742868" cy="3854722"/>
            <a:chOff x="4095750" y="1162050"/>
            <a:chExt cx="4000500" cy="4533900"/>
          </a:xfrm>
        </p:grpSpPr>
        <p:pic>
          <p:nvPicPr>
            <p:cNvPr id="7" name="Google Shape;1101;p64">
              <a:extLst>
                <a:ext uri="{FF2B5EF4-FFF2-40B4-BE49-F238E27FC236}">
                  <a16:creationId xmlns:a16="http://schemas.microsoft.com/office/drawing/2014/main" id="{2D523ABC-6CBB-6809-6738-F5CB718DCA0D}"/>
                </a:ext>
              </a:extLst>
            </p:cNvPr>
            <p:cNvPicPr preferRelativeResize="0"/>
            <p:nvPr/>
          </p:nvPicPr>
          <p:blipFill rotWithShape="1">
            <a:blip r:embed="rId3">
              <a:alphaModFix/>
            </a:blip>
            <a:srcRect/>
            <a:stretch/>
          </p:blipFill>
          <p:spPr>
            <a:xfrm>
              <a:off x="4371975" y="1162050"/>
              <a:ext cx="3724275" cy="3800475"/>
            </a:xfrm>
            <a:prstGeom prst="rect">
              <a:avLst/>
            </a:prstGeom>
            <a:noFill/>
            <a:ln>
              <a:noFill/>
            </a:ln>
          </p:spPr>
        </p:pic>
        <p:pic>
          <p:nvPicPr>
            <p:cNvPr id="8" name="Google Shape;1102;p64">
              <a:extLst>
                <a:ext uri="{FF2B5EF4-FFF2-40B4-BE49-F238E27FC236}">
                  <a16:creationId xmlns:a16="http://schemas.microsoft.com/office/drawing/2014/main" id="{FBCB2134-70A8-433D-10CE-FB5E81323A05}"/>
                </a:ext>
              </a:extLst>
            </p:cNvPr>
            <p:cNvPicPr preferRelativeResize="0"/>
            <p:nvPr/>
          </p:nvPicPr>
          <p:blipFill rotWithShape="1">
            <a:blip r:embed="rId4">
              <a:alphaModFix/>
            </a:blip>
            <a:srcRect/>
            <a:stretch/>
          </p:blipFill>
          <p:spPr>
            <a:xfrm>
              <a:off x="4095750" y="2362200"/>
              <a:ext cx="3924300" cy="3333750"/>
            </a:xfrm>
            <a:prstGeom prst="rect">
              <a:avLst/>
            </a:prstGeom>
            <a:noFill/>
            <a:ln>
              <a:noFill/>
            </a:ln>
          </p:spPr>
        </p:pic>
        <p:pic>
          <p:nvPicPr>
            <p:cNvPr id="9" name="Google Shape;1103;p64">
              <a:extLst>
                <a:ext uri="{FF2B5EF4-FFF2-40B4-BE49-F238E27FC236}">
                  <a16:creationId xmlns:a16="http://schemas.microsoft.com/office/drawing/2014/main" id="{F3B9D37F-58F5-98E7-F934-A0B0EA38F1D3}"/>
                </a:ext>
              </a:extLst>
            </p:cNvPr>
            <p:cNvPicPr preferRelativeResize="0"/>
            <p:nvPr/>
          </p:nvPicPr>
          <p:blipFill rotWithShape="1">
            <a:blip r:embed="rId5">
              <a:alphaModFix/>
            </a:blip>
            <a:srcRect/>
            <a:stretch/>
          </p:blipFill>
          <p:spPr>
            <a:xfrm>
              <a:off x="4403725" y="3386137"/>
              <a:ext cx="638175" cy="1971675"/>
            </a:xfrm>
            <a:prstGeom prst="rect">
              <a:avLst/>
            </a:prstGeom>
            <a:noFill/>
            <a:ln>
              <a:noFill/>
            </a:ln>
          </p:spPr>
        </p:pic>
      </p:grpSp>
      <p:sp>
        <p:nvSpPr>
          <p:cNvPr id="15" name="Slide Number Placeholder 14">
            <a:extLst>
              <a:ext uri="{FF2B5EF4-FFF2-40B4-BE49-F238E27FC236}">
                <a16:creationId xmlns:a16="http://schemas.microsoft.com/office/drawing/2014/main" id="{DA1F2802-2A85-F984-49EB-CBC87BB97274}"/>
              </a:ext>
            </a:extLst>
          </p:cNvPr>
          <p:cNvSpPr>
            <a:spLocks noGrp="1"/>
          </p:cNvSpPr>
          <p:nvPr>
            <p:ph type="sldNum" sz="quarter" idx="12"/>
          </p:nvPr>
        </p:nvSpPr>
        <p:spPr/>
        <p:txBody>
          <a:bodyPr/>
          <a:lstStyle/>
          <a:p>
            <a:fld id="{13977CFE-518C-4DE5-A6A8-72B8FCA09D3F}" type="slidenum">
              <a:rPr lang="en-US" smtClean="0"/>
              <a:t>10</a:t>
            </a:fld>
            <a:endParaRPr lang="en-US"/>
          </a:p>
        </p:txBody>
      </p:sp>
    </p:spTree>
    <p:extLst>
      <p:ext uri="{BB962C8B-B14F-4D97-AF65-F5344CB8AC3E}">
        <p14:creationId xmlns:p14="http://schemas.microsoft.com/office/powerpoint/2010/main" val="278309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2683748" cy="830997"/>
            <a:chOff x="1529280" y="203941"/>
            <a:chExt cx="2683748"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2683748"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Data Tier</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416466" y="-369199"/>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11</a:t>
            </a:fld>
            <a:endParaRPr lang="en-US"/>
          </a:p>
        </p:txBody>
      </p:sp>
      <p:sp>
        <p:nvSpPr>
          <p:cNvPr id="43" name="Hexagon 42">
            <a:extLst>
              <a:ext uri="{FF2B5EF4-FFF2-40B4-BE49-F238E27FC236}">
                <a16:creationId xmlns:a16="http://schemas.microsoft.com/office/drawing/2014/main" id="{72E16324-16D2-6757-A7E5-7F2C6C4BBE83}"/>
              </a:ext>
            </a:extLst>
          </p:cNvPr>
          <p:cNvSpPr/>
          <p:nvPr/>
        </p:nvSpPr>
        <p:spPr>
          <a:xfrm>
            <a:off x="6368020" y="2948709"/>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Crossmaps</a:t>
            </a:r>
          </a:p>
        </p:txBody>
      </p:sp>
      <p:sp>
        <p:nvSpPr>
          <p:cNvPr id="44" name="Hexagon 43">
            <a:extLst>
              <a:ext uri="{FF2B5EF4-FFF2-40B4-BE49-F238E27FC236}">
                <a16:creationId xmlns:a16="http://schemas.microsoft.com/office/drawing/2014/main" id="{2D461BAF-A3E5-AE1B-2245-59AB0887D84D}"/>
              </a:ext>
            </a:extLst>
          </p:cNvPr>
          <p:cNvSpPr/>
          <p:nvPr/>
        </p:nvSpPr>
        <p:spPr>
          <a:xfrm>
            <a:off x="4873226" y="2346261"/>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Reference</a:t>
            </a:r>
          </a:p>
          <a:p>
            <a:pPr algn="ctr"/>
            <a:r>
              <a:rPr lang="en-US" sz="1600" dirty="0">
                <a:latin typeface="Red Hat Display" panose="02010503040201060303" pitchFamily="2" charset="77"/>
              </a:rPr>
              <a:t>Data</a:t>
            </a:r>
          </a:p>
        </p:txBody>
      </p:sp>
      <p:sp>
        <p:nvSpPr>
          <p:cNvPr id="50" name="Google Shape;899;p60">
            <a:extLst>
              <a:ext uri="{FF2B5EF4-FFF2-40B4-BE49-F238E27FC236}">
                <a16:creationId xmlns:a16="http://schemas.microsoft.com/office/drawing/2014/main" id="{6C8C4BFA-5C2B-5741-B2C4-1E3E5E7EC433}"/>
              </a:ext>
            </a:extLst>
          </p:cNvPr>
          <p:cNvSpPr txBox="1"/>
          <p:nvPr/>
        </p:nvSpPr>
        <p:spPr>
          <a:xfrm>
            <a:off x="8097300" y="3728900"/>
            <a:ext cx="1884900" cy="8494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Crossmaps</a:t>
            </a:r>
          </a:p>
          <a:p>
            <a:pPr marL="0" lvl="0" indent="0" algn="l" rtl="0">
              <a:spcBef>
                <a:spcPts val="0"/>
              </a:spcBef>
              <a:spcAft>
                <a:spcPts val="0"/>
              </a:spcAft>
              <a:buNone/>
            </a:pPr>
            <a:r>
              <a:rPr lang="en-US" sz="1100" b="1" dirty="0">
                <a:latin typeface="Red Hat Display"/>
                <a:ea typeface="Red Hat Display"/>
                <a:cs typeface="Red Hat Display"/>
                <a:sym typeface="Red Hat Display"/>
              </a:rPr>
              <a:t>Crossmaps_dtl</a:t>
            </a:r>
          </a:p>
          <a:p>
            <a:pPr marL="0" lvl="0" indent="0" algn="l" rtl="0">
              <a:spcBef>
                <a:spcPts val="0"/>
              </a:spcBef>
              <a:spcAft>
                <a:spcPts val="0"/>
              </a:spcAft>
              <a:buNone/>
            </a:pPr>
            <a:r>
              <a:rPr lang="en-US" sz="1100" b="1" dirty="0">
                <a:latin typeface="Red Hat Display"/>
                <a:ea typeface="Red Hat Display"/>
                <a:cs typeface="Red Hat Display"/>
                <a:sym typeface="Red Hat Display"/>
              </a:rPr>
              <a:t>Crissmaps_persons_dtl</a:t>
            </a:r>
            <a:endParaRPr lang="en-US" sz="1100" b="1" dirty="0">
              <a:latin typeface="Red Hat Text"/>
              <a:ea typeface="Red Hat Display"/>
              <a:cs typeface="Red Hat Display"/>
              <a:sym typeface="Red Hat Text"/>
            </a:endParaRPr>
          </a:p>
        </p:txBody>
      </p:sp>
      <p:sp>
        <p:nvSpPr>
          <p:cNvPr id="53" name="Google Shape;900;p60">
            <a:extLst>
              <a:ext uri="{FF2B5EF4-FFF2-40B4-BE49-F238E27FC236}">
                <a16:creationId xmlns:a16="http://schemas.microsoft.com/office/drawing/2014/main" id="{13437E17-91DF-1AB6-A7A1-CB0112383196}"/>
              </a:ext>
            </a:extLst>
          </p:cNvPr>
          <p:cNvSpPr txBox="1"/>
          <p:nvPr/>
        </p:nvSpPr>
        <p:spPr>
          <a:xfrm>
            <a:off x="5350294" y="4921397"/>
            <a:ext cx="1375113"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APIs</a:t>
            </a:r>
          </a:p>
          <a:p>
            <a:pPr marL="0" lvl="0" indent="0" algn="l" rtl="0">
              <a:spcBef>
                <a:spcPts val="0"/>
              </a:spcBef>
              <a:spcAft>
                <a:spcPts val="0"/>
              </a:spcAft>
              <a:buNone/>
            </a:pPr>
            <a:r>
              <a:rPr lang="en-US" sz="1100" b="1" dirty="0">
                <a:latin typeface="Red Hat Display"/>
                <a:ea typeface="Red Hat Display"/>
                <a:cs typeface="Red Hat Display"/>
                <a:sym typeface="Red Hat Display"/>
              </a:rPr>
              <a:t>DataTables</a:t>
            </a:r>
          </a:p>
          <a:p>
            <a:pPr marL="0" lvl="0" indent="0" algn="l" rtl="0">
              <a:spcBef>
                <a:spcPts val="0"/>
              </a:spcBef>
              <a:spcAft>
                <a:spcPts val="0"/>
              </a:spcAft>
              <a:buNone/>
            </a:pPr>
            <a:r>
              <a:rPr lang="en-US" sz="1100" b="1" dirty="0">
                <a:latin typeface="Red Hat Display"/>
                <a:ea typeface="Red Hat Display"/>
                <a:cs typeface="Red Hat Display"/>
                <a:sym typeface="Red Hat Display"/>
              </a:rPr>
              <a:t>Domain</a:t>
            </a:r>
            <a:endParaRPr sz="1100" b="1" dirty="0">
              <a:latin typeface="Red Hat Display"/>
              <a:ea typeface="Red Hat Display"/>
              <a:cs typeface="Red Hat Display"/>
              <a:sym typeface="Red Hat Display"/>
            </a:endParaRPr>
          </a:p>
        </p:txBody>
      </p:sp>
      <p:sp>
        <p:nvSpPr>
          <p:cNvPr id="16" name="Hexagon 15">
            <a:extLst>
              <a:ext uri="{FF2B5EF4-FFF2-40B4-BE49-F238E27FC236}">
                <a16:creationId xmlns:a16="http://schemas.microsoft.com/office/drawing/2014/main" id="{EF7D5613-CDA9-92A7-55F4-AF564B9F3748}"/>
              </a:ext>
            </a:extLst>
          </p:cNvPr>
          <p:cNvSpPr/>
          <p:nvPr/>
        </p:nvSpPr>
        <p:spPr>
          <a:xfrm>
            <a:off x="3378432" y="2948709"/>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Identities</a:t>
            </a:r>
          </a:p>
        </p:txBody>
      </p:sp>
      <p:sp>
        <p:nvSpPr>
          <p:cNvPr id="17" name="Google Shape;899;p60">
            <a:extLst>
              <a:ext uri="{FF2B5EF4-FFF2-40B4-BE49-F238E27FC236}">
                <a16:creationId xmlns:a16="http://schemas.microsoft.com/office/drawing/2014/main" id="{0B20E0D9-CC8A-6E71-9359-CFC830B04663}"/>
              </a:ext>
            </a:extLst>
          </p:cNvPr>
          <p:cNvSpPr txBox="1"/>
          <p:nvPr/>
        </p:nvSpPr>
        <p:spPr>
          <a:xfrm>
            <a:off x="2209118" y="3690513"/>
            <a:ext cx="1884900" cy="8494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PersonIdentities</a:t>
            </a:r>
            <a:endParaRPr lang="en-US" sz="1100" b="1" dirty="0">
              <a:latin typeface="Red Hat Text"/>
              <a:ea typeface="Red Hat Display"/>
              <a:cs typeface="Red Hat Display"/>
              <a:sym typeface="Red Hat Text"/>
            </a:endParaRPr>
          </a:p>
        </p:txBody>
      </p:sp>
      <p:sp>
        <p:nvSpPr>
          <p:cNvPr id="18" name="Hexagon 17">
            <a:extLst>
              <a:ext uri="{FF2B5EF4-FFF2-40B4-BE49-F238E27FC236}">
                <a16:creationId xmlns:a16="http://schemas.microsoft.com/office/drawing/2014/main" id="{7135A18C-3BBE-5BCA-32DC-D4681C67E948}"/>
              </a:ext>
            </a:extLst>
          </p:cNvPr>
          <p:cNvSpPr/>
          <p:nvPr/>
        </p:nvSpPr>
        <p:spPr>
          <a:xfrm>
            <a:off x="4873226" y="3615357"/>
            <a:ext cx="1729280" cy="1204897"/>
          </a:xfrm>
          <a:prstGeom prst="hexago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ed Hat Display" panose="02010503040201060303" pitchFamily="2" charset="77"/>
              </a:rPr>
              <a:t>Datamodel</a:t>
            </a:r>
          </a:p>
        </p:txBody>
      </p:sp>
      <p:sp>
        <p:nvSpPr>
          <p:cNvPr id="19" name="Google Shape;900;p60">
            <a:extLst>
              <a:ext uri="{FF2B5EF4-FFF2-40B4-BE49-F238E27FC236}">
                <a16:creationId xmlns:a16="http://schemas.microsoft.com/office/drawing/2014/main" id="{8A9B5A4E-E857-80D4-A4CE-9939BC0E8747}"/>
              </a:ext>
            </a:extLst>
          </p:cNvPr>
          <p:cNvSpPr txBox="1"/>
          <p:nvPr/>
        </p:nvSpPr>
        <p:spPr>
          <a:xfrm>
            <a:off x="5250088" y="1596158"/>
            <a:ext cx="1375113"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ed Hat Display"/>
                <a:ea typeface="Red Hat Display"/>
                <a:cs typeface="Red Hat Display"/>
                <a:sym typeface="Red Hat Display"/>
              </a:rPr>
              <a:t>Dataaatributes</a:t>
            </a:r>
          </a:p>
          <a:p>
            <a:pPr marL="0" lvl="0" indent="0" algn="l" rtl="0">
              <a:spcBef>
                <a:spcPts val="0"/>
              </a:spcBef>
              <a:spcAft>
                <a:spcPts val="0"/>
              </a:spcAft>
              <a:buNone/>
            </a:pPr>
            <a:r>
              <a:rPr lang="en-US" sz="1100" b="1" dirty="0">
                <a:latin typeface="Red Hat Display"/>
                <a:ea typeface="Red Hat Display"/>
                <a:cs typeface="Red Hat Display"/>
                <a:sym typeface="Red Hat Display"/>
              </a:rPr>
              <a:t>Identitytype</a:t>
            </a:r>
          </a:p>
          <a:p>
            <a:pPr marL="0" lvl="0" indent="0" algn="l" rtl="0">
              <a:spcBef>
                <a:spcPts val="0"/>
              </a:spcBef>
              <a:spcAft>
                <a:spcPts val="0"/>
              </a:spcAft>
              <a:buNone/>
            </a:pPr>
            <a:r>
              <a:rPr lang="en-US" sz="1100" b="1" dirty="0">
                <a:latin typeface="Red Hat Display"/>
                <a:ea typeface="Red Hat Display"/>
                <a:cs typeface="Red Hat Display"/>
                <a:sym typeface="Red Hat Display"/>
              </a:rPr>
              <a:t>Statuses</a:t>
            </a:r>
            <a:endParaRPr sz="1100" b="1" dirty="0">
              <a:latin typeface="Red Hat Display"/>
              <a:ea typeface="Red Hat Display"/>
              <a:cs typeface="Red Hat Display"/>
              <a:sym typeface="Red Hat Display"/>
            </a:endParaRPr>
          </a:p>
        </p:txBody>
      </p:sp>
    </p:spTree>
    <p:extLst>
      <p:ext uri="{BB962C8B-B14F-4D97-AF65-F5344CB8AC3E}">
        <p14:creationId xmlns:p14="http://schemas.microsoft.com/office/powerpoint/2010/main" val="347613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3754554" cy="830997"/>
            <a:chOff x="1529280" y="203941"/>
            <a:chExt cx="3754554"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3754554"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How It Works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1099;p64">
            <a:extLst>
              <a:ext uri="{FF2B5EF4-FFF2-40B4-BE49-F238E27FC236}">
                <a16:creationId xmlns:a16="http://schemas.microsoft.com/office/drawing/2014/main" id="{887C69A5-8A65-60E4-C8BE-5BD2042F4241}"/>
              </a:ext>
            </a:extLst>
          </p:cNvPr>
          <p:cNvSpPr txBox="1"/>
          <p:nvPr/>
        </p:nvSpPr>
        <p:spPr>
          <a:xfrm>
            <a:off x="6274551" y="1828453"/>
            <a:ext cx="5676150" cy="502608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dirty="0">
                <a:latin typeface="Red Hat Display"/>
                <a:ea typeface="Red Hat Display"/>
                <a:cs typeface="Red Hat Display"/>
                <a:sym typeface="Red Hat Display"/>
              </a:rPr>
              <a:t>Per the implementation needs, you first leverage the personidentity API. For this API, you must send in a consistent </a:t>
            </a:r>
            <a:r>
              <a:rPr lang="en-US" b="1" i="1" u="sng" dirty="0">
                <a:latin typeface="Red Hat Display"/>
                <a:ea typeface="Red Hat Display"/>
                <a:cs typeface="Red Hat Display"/>
                <a:sym typeface="Red Hat Display"/>
              </a:rPr>
              <a:t>application name, org name, and single data string of ALL the identity information</a:t>
            </a:r>
            <a:r>
              <a:rPr lang="en-US" dirty="0">
                <a:latin typeface="Red Hat Display"/>
                <a:ea typeface="Red Hat Display"/>
                <a:cs typeface="Red Hat Display"/>
                <a:sym typeface="Red Hat Display"/>
              </a:rPr>
              <a:t>. This creates a hashed value; if ANYTHING changes, the identity created will be different and e</a:t>
            </a:r>
            <a:r>
              <a:rPr lang="en-US" b="1" dirty="0">
                <a:latin typeface="Red Hat Display"/>
                <a:ea typeface="Red Hat Display"/>
                <a:cs typeface="Red Hat Display"/>
                <a:sym typeface="Red Hat Display"/>
              </a:rPr>
              <a:t>xisting relationships broken.</a:t>
            </a:r>
          </a:p>
          <a:p>
            <a:pPr marL="139700">
              <a:lnSpc>
                <a:spcPct val="92000"/>
              </a:lnSpc>
              <a:buClr>
                <a:schemeClr val="accent1"/>
              </a:buClr>
              <a:buSzPts val="1400"/>
            </a:pPr>
            <a:endParaRPr lang="en-US" b="1"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b="1" dirty="0">
                <a:latin typeface="Red Hat Display"/>
                <a:ea typeface="Red Hat Display"/>
                <a:cs typeface="Red Hat Display"/>
                <a:sym typeface="Red Hat Display"/>
              </a:rPr>
              <a:t>The next API that is invoked </a:t>
            </a:r>
            <a:r>
              <a:rPr lang="en-US" b="1" dirty="0" err="1">
                <a:latin typeface="Red Hat Display"/>
                <a:ea typeface="Red Hat Display"/>
                <a:cs typeface="Red Hat Display"/>
                <a:sym typeface="Red Hat Display"/>
              </a:rPr>
              <a:t>CrossMapRetrieval</a:t>
            </a:r>
            <a:r>
              <a:rPr lang="en-US" b="1" dirty="0">
                <a:latin typeface="Red Hat Display"/>
                <a:ea typeface="Red Hat Display"/>
                <a:cs typeface="Red Hat Display"/>
                <a:sym typeface="Red Hat Display"/>
              </a:rPr>
              <a:t> API, this will locate the specific ID of the person and pull ANY associated data records including what the fields in the current data stream that would be replaced are.</a:t>
            </a:r>
          </a:p>
          <a:p>
            <a:pPr marL="914400" lvl="1" indent="-317500">
              <a:lnSpc>
                <a:spcPct val="92000"/>
              </a:lnSpc>
              <a:buClr>
                <a:schemeClr val="accent1"/>
              </a:buClr>
              <a:buSzPts val="1400"/>
              <a:buFont typeface="Red Hat Display"/>
              <a:buChar char="-"/>
            </a:pPr>
            <a:r>
              <a:rPr lang="en-US" b="1" dirty="0">
                <a:latin typeface="Red Hat Display"/>
                <a:ea typeface="Red Hat Display"/>
                <a:cs typeface="Red Hat Display"/>
                <a:sym typeface="Red Hat Display"/>
              </a:rPr>
              <a:t>The data that is pulled in from the system for usage with the specific record is stored for future usage and retrieval</a:t>
            </a:r>
          </a:p>
          <a:p>
            <a:pPr marL="457200" indent="-317500">
              <a:lnSpc>
                <a:spcPct val="92000"/>
              </a:lnSpc>
              <a:buClr>
                <a:schemeClr val="accent1"/>
              </a:buClr>
              <a:buSzPts val="1400"/>
              <a:buFont typeface="Red Hat Display"/>
              <a:buChar char="-"/>
            </a:pPr>
            <a:endParaRPr lang="en-US" sz="1800" dirty="0">
              <a:effectLst/>
              <a:latin typeface="Red Hat Display" panose="02010503040201060303" pitchFamily="2" charset="77"/>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p:txBody>
      </p:sp>
      <p:sp>
        <p:nvSpPr>
          <p:cNvPr id="15" name="Slide Number Placeholder 14">
            <a:extLst>
              <a:ext uri="{FF2B5EF4-FFF2-40B4-BE49-F238E27FC236}">
                <a16:creationId xmlns:a16="http://schemas.microsoft.com/office/drawing/2014/main" id="{DA1F2802-2A85-F984-49EB-CBC87BB97274}"/>
              </a:ext>
            </a:extLst>
          </p:cNvPr>
          <p:cNvSpPr>
            <a:spLocks noGrp="1"/>
          </p:cNvSpPr>
          <p:nvPr>
            <p:ph type="sldNum" sz="quarter" idx="12"/>
          </p:nvPr>
        </p:nvSpPr>
        <p:spPr/>
        <p:txBody>
          <a:bodyPr/>
          <a:lstStyle/>
          <a:p>
            <a:fld id="{13977CFE-518C-4DE5-A6A8-72B8FCA09D3F}" type="slidenum">
              <a:rPr lang="en-US" smtClean="0"/>
              <a:t>12</a:t>
            </a:fld>
            <a:endParaRPr lang="en-US"/>
          </a:p>
        </p:txBody>
      </p:sp>
      <p:sp>
        <p:nvSpPr>
          <p:cNvPr id="16" name="Google Shape;1099;p64">
            <a:extLst>
              <a:ext uri="{FF2B5EF4-FFF2-40B4-BE49-F238E27FC236}">
                <a16:creationId xmlns:a16="http://schemas.microsoft.com/office/drawing/2014/main" id="{0225C1C2-E583-B317-7A21-623AA002FF4E}"/>
              </a:ext>
            </a:extLst>
          </p:cNvPr>
          <p:cNvSpPr txBox="1"/>
          <p:nvPr/>
        </p:nvSpPr>
        <p:spPr>
          <a:xfrm>
            <a:off x="516466" y="1828453"/>
            <a:ext cx="5333999" cy="273276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dirty="0">
                <a:latin typeface="Red Hat Display"/>
                <a:ea typeface="Red Hat Display"/>
                <a:cs typeface="Red Hat Display"/>
                <a:sym typeface="Red Hat Display"/>
              </a:rPr>
              <a:t>Define the crossmap: this is based on the application name and organization name</a:t>
            </a:r>
          </a:p>
          <a:p>
            <a:pPr marL="139700">
              <a:lnSpc>
                <a:spcPct val="92000"/>
              </a:lnSpc>
              <a:buClr>
                <a:schemeClr val="accent1"/>
              </a:buClr>
              <a:buSzPts val="1400"/>
            </a:pPr>
            <a:endParaRPr lang="en-US"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dirty="0">
                <a:latin typeface="Red Hat Display"/>
                <a:ea typeface="Red Hat Display"/>
                <a:cs typeface="Red Hat Display"/>
                <a:sym typeface="Red Hat Display"/>
              </a:rPr>
              <a:t>Define specific crossmap details, the field mappings that are PHI/PII that will be replaced by which specific data attributes,</a:t>
            </a:r>
          </a:p>
          <a:p>
            <a:pPr marL="457200" indent="-317500">
              <a:lnSpc>
                <a:spcPct val="92000"/>
              </a:lnSpc>
              <a:buClr>
                <a:schemeClr val="accent1"/>
              </a:buClr>
              <a:buSzPts val="1400"/>
              <a:buFont typeface="Red Hat Display"/>
              <a:buChar char="-"/>
            </a:pPr>
            <a:endParaRPr lang="en-US" b="1"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endParaRPr lang="en-US" sz="1800" dirty="0">
              <a:effectLst/>
              <a:latin typeface="Red Hat Display" panose="02010503040201060303" pitchFamily="2" charset="77"/>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p:txBody>
      </p:sp>
      <p:sp>
        <p:nvSpPr>
          <p:cNvPr id="17" name="Google Shape;863;p58">
            <a:extLst>
              <a:ext uri="{FF2B5EF4-FFF2-40B4-BE49-F238E27FC236}">
                <a16:creationId xmlns:a16="http://schemas.microsoft.com/office/drawing/2014/main" id="{A2D3A555-2613-5426-943A-8552D6F92C30}"/>
              </a:ext>
            </a:extLst>
          </p:cNvPr>
          <p:cNvSpPr txBox="1"/>
          <p:nvPr/>
        </p:nvSpPr>
        <p:spPr>
          <a:xfrm>
            <a:off x="1378015" y="1516172"/>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Pre-Work</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18" name="Google Shape;863;p58">
            <a:extLst>
              <a:ext uri="{FF2B5EF4-FFF2-40B4-BE49-F238E27FC236}">
                <a16:creationId xmlns:a16="http://schemas.microsoft.com/office/drawing/2014/main" id="{DA9EF157-745C-F13B-D66B-EFEAB5E2F2CE}"/>
              </a:ext>
            </a:extLst>
          </p:cNvPr>
          <p:cNvSpPr txBox="1"/>
          <p:nvPr/>
        </p:nvSpPr>
        <p:spPr>
          <a:xfrm>
            <a:off x="7203851" y="1504190"/>
            <a:ext cx="4149949"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The Implementation Steps</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123574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645315" cy="830997"/>
            <a:chOff x="1529280" y="203941"/>
            <a:chExt cx="8645315"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645315"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Implementation and Data Flow </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D535DBBD-898D-4758-46C1-C51ED529B05E}"/>
              </a:ext>
            </a:extLst>
          </p:cNvPr>
          <p:cNvSpPr>
            <a:spLocks noGrp="1"/>
          </p:cNvSpPr>
          <p:nvPr>
            <p:ph type="sldNum" sz="quarter" idx="12"/>
          </p:nvPr>
        </p:nvSpPr>
        <p:spPr/>
        <p:txBody>
          <a:bodyPr/>
          <a:lstStyle/>
          <a:p>
            <a:fld id="{13977CFE-518C-4DE5-A6A8-72B8FCA09D3F}" type="slidenum">
              <a:rPr lang="en-US" smtClean="0"/>
              <a:t>13</a:t>
            </a:fld>
            <a:endParaRPr lang="en-US"/>
          </a:p>
        </p:txBody>
      </p:sp>
      <p:sp>
        <p:nvSpPr>
          <p:cNvPr id="7" name="Google Shape;1099;p64">
            <a:extLst>
              <a:ext uri="{FF2B5EF4-FFF2-40B4-BE49-F238E27FC236}">
                <a16:creationId xmlns:a16="http://schemas.microsoft.com/office/drawing/2014/main" id="{0A7D7184-6C54-F7DA-E41B-54995CD4C070}"/>
              </a:ext>
            </a:extLst>
          </p:cNvPr>
          <p:cNvSpPr txBox="1"/>
          <p:nvPr/>
        </p:nvSpPr>
        <p:spPr>
          <a:xfrm>
            <a:off x="7745849" y="1331016"/>
            <a:ext cx="4603170" cy="426164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All code is provided on Git Hub at </a:t>
            </a:r>
            <a:r>
              <a:rPr lang="en-US" dirty="0">
                <a:latin typeface="Red Hat Display"/>
                <a:ea typeface="Red Hat Display"/>
                <a:cs typeface="Red Hat Display"/>
                <a:sym typeface="Red Hat Display"/>
                <a:hlinkClick r:id="rId2"/>
              </a:rPr>
              <a:t>https://github.com/Project-Herophilus/Defianz</a:t>
            </a:r>
            <a:endParaRPr lang="en-US"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RDBMS scripts and data loaders included</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APIs are the core means for access – Quarkus APIs are implemented, and Node is coming in Q1 of 2023 </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Implementation types: ETL, Application development, and Data Integration</a:t>
            </a:r>
          </a:p>
          <a:p>
            <a:pPr marL="0" lvl="0" indent="0" algn="l" rtl="0">
              <a:lnSpc>
                <a:spcPct val="92000"/>
              </a:lnSpc>
              <a:spcBef>
                <a:spcPts val="0"/>
              </a:spcBef>
              <a:spcAft>
                <a:spcPts val="0"/>
              </a:spcAft>
              <a:buNone/>
            </a:pPr>
            <a:endParaRPr dirty="0">
              <a:latin typeface="Red Hat Display"/>
              <a:ea typeface="Red Hat Display"/>
              <a:cs typeface="Red Hat Display"/>
              <a:sym typeface="Red Hat Display"/>
            </a:endParaRPr>
          </a:p>
        </p:txBody>
      </p:sp>
      <p:pic>
        <p:nvPicPr>
          <p:cNvPr id="9" name="Picture 8" descr="Diagram&#10;&#10;Description automatically generated">
            <a:extLst>
              <a:ext uri="{FF2B5EF4-FFF2-40B4-BE49-F238E27FC236}">
                <a16:creationId xmlns:a16="http://schemas.microsoft.com/office/drawing/2014/main" id="{B1FD8288-39CC-222C-30DD-80FB02B42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3" y="1446064"/>
            <a:ext cx="6871855" cy="4657471"/>
          </a:xfrm>
          <a:prstGeom prst="rect">
            <a:avLst/>
          </a:prstGeom>
        </p:spPr>
      </p:pic>
    </p:spTree>
    <p:extLst>
      <p:ext uri="{BB962C8B-B14F-4D97-AF65-F5344CB8AC3E}">
        <p14:creationId xmlns:p14="http://schemas.microsoft.com/office/powerpoint/2010/main" val="178706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3856710-8A20-4616-A7D2-E8C5A2CF44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04" y="165741"/>
            <a:ext cx="7351339" cy="6526519"/>
          </a:xfrm>
          <a:prstGeom prst="rect">
            <a:avLst/>
          </a:prstGeom>
        </p:spPr>
      </p:pic>
      <p:grpSp>
        <p:nvGrpSpPr>
          <p:cNvPr id="8" name="Group 7">
            <a:extLst>
              <a:ext uri="{FF2B5EF4-FFF2-40B4-BE49-F238E27FC236}">
                <a16:creationId xmlns:a16="http://schemas.microsoft.com/office/drawing/2014/main" id="{FFD574D2-4157-44CA-BB72-C32C9E706695}"/>
              </a:ext>
            </a:extLst>
          </p:cNvPr>
          <p:cNvGrpSpPr/>
          <p:nvPr/>
        </p:nvGrpSpPr>
        <p:grpSpPr>
          <a:xfrm>
            <a:off x="5419810" y="2055142"/>
            <a:ext cx="6134100" cy="2193718"/>
            <a:chOff x="5419810" y="1916643"/>
            <a:chExt cx="6134100" cy="2193718"/>
          </a:xfrm>
        </p:grpSpPr>
        <p:grpSp>
          <p:nvGrpSpPr>
            <p:cNvPr id="9" name="Group 8">
              <a:extLst>
                <a:ext uri="{FF2B5EF4-FFF2-40B4-BE49-F238E27FC236}">
                  <a16:creationId xmlns:a16="http://schemas.microsoft.com/office/drawing/2014/main" id="{01E54359-E181-4E78-8DE7-1B44F7366887}"/>
                </a:ext>
              </a:extLst>
            </p:cNvPr>
            <p:cNvGrpSpPr/>
            <p:nvPr/>
          </p:nvGrpSpPr>
          <p:grpSpPr>
            <a:xfrm>
              <a:off x="5419810" y="1916643"/>
              <a:ext cx="6134100" cy="2193718"/>
              <a:chOff x="5419810" y="1916643"/>
              <a:chExt cx="6134100" cy="2193718"/>
            </a:xfrm>
          </p:grpSpPr>
          <p:grpSp>
            <p:nvGrpSpPr>
              <p:cNvPr id="11" name="Group 10">
                <a:extLst>
                  <a:ext uri="{FF2B5EF4-FFF2-40B4-BE49-F238E27FC236}">
                    <a16:creationId xmlns:a16="http://schemas.microsoft.com/office/drawing/2014/main" id="{0D24F9E3-B67B-4219-892F-63DA056B9C9F}"/>
                  </a:ext>
                </a:extLst>
              </p:cNvPr>
              <p:cNvGrpSpPr/>
              <p:nvPr/>
            </p:nvGrpSpPr>
            <p:grpSpPr>
              <a:xfrm>
                <a:off x="5419810" y="1916643"/>
                <a:ext cx="6134100" cy="2193718"/>
                <a:chOff x="300717" y="537886"/>
                <a:chExt cx="6134100" cy="2193718"/>
              </a:xfrm>
            </p:grpSpPr>
            <p:sp>
              <p:nvSpPr>
                <p:cNvPr id="13" name="TextBox 12">
                  <a:extLst>
                    <a:ext uri="{FF2B5EF4-FFF2-40B4-BE49-F238E27FC236}">
                      <a16:creationId xmlns:a16="http://schemas.microsoft.com/office/drawing/2014/main" id="{3B60C859-3092-47AC-9DE2-C28F8819E9C8}"/>
                    </a:ext>
                  </a:extLst>
                </p:cNvPr>
                <p:cNvSpPr txBox="1"/>
                <p:nvPr/>
              </p:nvSpPr>
              <p:spPr>
                <a:xfrm>
                  <a:off x="1457171" y="537886"/>
                  <a:ext cx="497764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Real World Usage</a:t>
                  </a:r>
                  <a:endParaRPr lang="en-US" sz="4800" dirty="0">
                    <a:solidFill>
                      <a:schemeClr val="accent1"/>
                    </a:solidFill>
                    <a:latin typeface="Red Hat Display" panose="02010503040201060303" pitchFamily="2" charset="77"/>
                  </a:endParaRPr>
                </a:p>
              </p:txBody>
            </p:sp>
            <p:sp>
              <p:nvSpPr>
                <p:cNvPr id="14" name="TextBox 13">
                  <a:extLst>
                    <a:ext uri="{FF2B5EF4-FFF2-40B4-BE49-F238E27FC236}">
                      <a16:creationId xmlns:a16="http://schemas.microsoft.com/office/drawing/2014/main" id="{01CD84DE-B845-4590-86F2-9FC0FDDED073}"/>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5" name="Subtitle demo text">
                  <a:extLst>
                    <a:ext uri="{FF2B5EF4-FFF2-40B4-BE49-F238E27FC236}">
                      <a16:creationId xmlns:a16="http://schemas.microsoft.com/office/drawing/2014/main" id="{26B0AFDD-EA40-493C-A8F7-C2E63C2AB3CD}"/>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Implementation </a:t>
                  </a:r>
                  <a:r>
                    <a:rPr lang="en-US" sz="1800" b="0" dirty="0">
                      <a:solidFill>
                        <a:schemeClr val="tx1">
                          <a:lumMod val="85000"/>
                          <a:lumOff val="15000"/>
                        </a:schemeClr>
                      </a:solidFill>
                      <a:latin typeface="Red Hat Display" panose="02010503040201060303" pitchFamily="2" charset="77"/>
                      <a:cs typeface="Segoe UI" panose="020B0502040204020203" pitchFamily="34" charset="0"/>
                    </a:rPr>
                    <a:t>focused enabler</a:t>
                  </a: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2" name="Straight Connector 11">
                <a:extLst>
                  <a:ext uri="{FF2B5EF4-FFF2-40B4-BE49-F238E27FC236}">
                    <a16:creationId xmlns:a16="http://schemas.microsoft.com/office/drawing/2014/main" id="{3696ADE3-F405-48A2-8A3F-582BB7C0F453}"/>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TextBox 9">
              <a:extLst>
                <a:ext uri="{FF2B5EF4-FFF2-40B4-BE49-F238E27FC236}">
                  <a16:creationId xmlns:a16="http://schemas.microsoft.com/office/drawing/2014/main" id="{381B39CC-75CF-4BC5-9E3A-01B4E4632DE0}"/>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How To Use It</a:t>
              </a:r>
            </a:p>
          </p:txBody>
        </p:sp>
      </p:grpSp>
      <p:sp>
        <p:nvSpPr>
          <p:cNvPr id="16" name="Freeform 16">
            <a:extLst>
              <a:ext uri="{FF2B5EF4-FFF2-40B4-BE49-F238E27FC236}">
                <a16:creationId xmlns:a16="http://schemas.microsoft.com/office/drawing/2014/main" id="{7707E450-C344-4ED4-9D67-29A8561192E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7CDB2C2-D375-4911-A1D5-B7FA4D2A0238}"/>
              </a:ext>
            </a:extLst>
          </p:cNvPr>
          <p:cNvGrpSpPr/>
          <p:nvPr/>
        </p:nvGrpSpPr>
        <p:grpSpPr>
          <a:xfrm>
            <a:off x="10748874" y="-373095"/>
            <a:ext cx="1829836" cy="1775895"/>
            <a:chOff x="10748874" y="-373095"/>
            <a:chExt cx="1829836" cy="1775895"/>
          </a:xfrm>
        </p:grpSpPr>
        <p:sp>
          <p:nvSpPr>
            <p:cNvPr id="24" name="Freeform: Shape 23">
              <a:extLst>
                <a:ext uri="{FF2B5EF4-FFF2-40B4-BE49-F238E27FC236}">
                  <a16:creationId xmlns:a16="http://schemas.microsoft.com/office/drawing/2014/main" id="{162A06F8-EF12-49AD-8513-EAE63B0C97E2}"/>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154EB03-091E-4265-A005-C4E55DCA529F}"/>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8256D8-5E3F-4FC3-9EBF-ADDA037BE27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3C1CBB60-7294-31A2-3863-4ED735BA3013}"/>
              </a:ext>
            </a:extLst>
          </p:cNvPr>
          <p:cNvSpPr>
            <a:spLocks noGrp="1"/>
          </p:cNvSpPr>
          <p:nvPr>
            <p:ph type="sldNum" sz="quarter" idx="12"/>
          </p:nvPr>
        </p:nvSpPr>
        <p:spPr/>
        <p:txBody>
          <a:bodyPr/>
          <a:lstStyle/>
          <a:p>
            <a:fld id="{13977CFE-518C-4DE5-A6A8-72B8FCA09D3F}" type="slidenum">
              <a:rPr lang="en-US" smtClean="0"/>
              <a:t>14</a:t>
            </a:fld>
            <a:endParaRPr lang="en-US"/>
          </a:p>
        </p:txBody>
      </p:sp>
    </p:spTree>
    <p:extLst>
      <p:ext uri="{BB962C8B-B14F-4D97-AF65-F5344CB8AC3E}">
        <p14:creationId xmlns:p14="http://schemas.microsoft.com/office/powerpoint/2010/main" val="81840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456161" cy="830997"/>
            <a:chOff x="1529280" y="203941"/>
            <a:chExt cx="845616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45616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How It is Being Built For Usage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144;p68">
            <a:extLst>
              <a:ext uri="{FF2B5EF4-FFF2-40B4-BE49-F238E27FC236}">
                <a16:creationId xmlns:a16="http://schemas.microsoft.com/office/drawing/2014/main" id="{C685C7EB-3167-71C9-44C1-0999247D716D}"/>
              </a:ext>
            </a:extLst>
          </p:cNvPr>
          <p:cNvSpPr txBox="1"/>
          <p:nvPr/>
        </p:nvSpPr>
        <p:spPr>
          <a:xfrm>
            <a:off x="6552489" y="996861"/>
            <a:ext cx="5307771" cy="5724614"/>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1"/>
              </a:buClr>
              <a:buSzPts val="1200"/>
              <a:buFont typeface="Red Hat Text"/>
              <a:buChar char="-"/>
            </a:pPr>
            <a:r>
              <a:rPr lang="en-US" sz="2400" dirty="0">
                <a:latin typeface="Red Hat Text"/>
                <a:ea typeface="Red Hat Text"/>
                <a:cs typeface="Red Hat Text"/>
                <a:sym typeface="Red Hat Text"/>
              </a:rPr>
              <a:t>Building</a:t>
            </a:r>
          </a:p>
          <a:p>
            <a:pPr marL="914400" lvl="1" indent="-304800">
              <a:buClr>
                <a:schemeClr val="accent1"/>
              </a:buClr>
              <a:buSzPts val="1200"/>
              <a:buFont typeface="Red Hat Text"/>
              <a:buChar char="-"/>
            </a:pPr>
            <a:r>
              <a:rPr lang="en-US" sz="2400" dirty="0">
                <a:latin typeface="Red Hat Text"/>
                <a:ea typeface="Red Hat Text"/>
                <a:cs typeface="Red Hat Text"/>
                <a:sym typeface="Red Hat Text"/>
              </a:rPr>
              <a:t>Use to build test data sets that can be used for data simulations</a:t>
            </a:r>
          </a:p>
          <a:p>
            <a:pPr marL="609600" lvl="1">
              <a:buClr>
                <a:schemeClr val="accent1"/>
              </a:buClr>
              <a:buSzPts val="1200"/>
            </a:pPr>
            <a:endParaRPr lang="en-US" sz="2400" dirty="0">
              <a:latin typeface="Red Hat Text"/>
              <a:ea typeface="Red Hat Text"/>
              <a:cs typeface="Red Hat Text"/>
              <a:sym typeface="Red Hat Text"/>
            </a:endParaRPr>
          </a:p>
          <a:p>
            <a:pPr marL="457200" lvl="0" indent="-304800" algn="l" rtl="0">
              <a:spcBef>
                <a:spcPts val="0"/>
              </a:spcBef>
              <a:spcAft>
                <a:spcPts val="0"/>
              </a:spcAft>
              <a:buClr>
                <a:schemeClr val="accent1"/>
              </a:buClr>
              <a:buSzPts val="1200"/>
              <a:buFont typeface="Red Hat Text"/>
              <a:buChar char="-"/>
            </a:pPr>
            <a:r>
              <a:rPr lang="en-US" sz="2400" dirty="0">
                <a:latin typeface="Red Hat Text"/>
                <a:ea typeface="Red Hat Text"/>
                <a:cs typeface="Red Hat Text"/>
                <a:sym typeface="Red Hat Text"/>
              </a:rPr>
              <a:t>Testing</a:t>
            </a:r>
          </a:p>
          <a:p>
            <a:pPr marL="914400" lvl="1" indent="-304800">
              <a:buClr>
                <a:schemeClr val="accent1"/>
              </a:buClr>
              <a:buSzPts val="1200"/>
              <a:buFont typeface="Red Hat Text"/>
              <a:buChar char="-"/>
            </a:pPr>
            <a:r>
              <a:rPr lang="en-US" sz="2400" dirty="0">
                <a:latin typeface="Red Hat Text"/>
                <a:ea typeface="Red Hat Text"/>
                <a:cs typeface="Red Hat Text"/>
                <a:sym typeface="Red Hat Text"/>
              </a:rPr>
              <a:t>Testing platforms -</a:t>
            </a:r>
            <a:endParaRPr sz="2400" dirty="0">
              <a:latin typeface="Red Hat Text"/>
              <a:ea typeface="Red Hat Text"/>
              <a:cs typeface="Red Hat Text"/>
              <a:sym typeface="Red Hat Text"/>
            </a:endParaRPr>
          </a:p>
          <a:p>
            <a:pPr marL="914400" lvl="1" indent="-304800" algn="l" rtl="0">
              <a:spcBef>
                <a:spcPts val="0"/>
              </a:spcBef>
              <a:spcAft>
                <a:spcPts val="0"/>
              </a:spcAft>
              <a:buClr>
                <a:schemeClr val="accent1"/>
              </a:buClr>
              <a:buSzPts val="1200"/>
              <a:buFont typeface="Red Hat Text"/>
              <a:buChar char="-"/>
            </a:pPr>
            <a:r>
              <a:rPr lang="en-US" sz="2400" dirty="0">
                <a:latin typeface="Red Hat Text"/>
                <a:ea typeface="Red Hat Text"/>
                <a:cs typeface="Red Hat Text"/>
                <a:sym typeface="Red Hat Text"/>
              </a:rPr>
              <a:t>Development, unit, implementation, and performance testing</a:t>
            </a:r>
          </a:p>
          <a:p>
            <a:pPr marL="914400" lvl="1" indent="-304800" algn="l" rtl="0">
              <a:spcBef>
                <a:spcPts val="0"/>
              </a:spcBef>
              <a:spcAft>
                <a:spcPts val="0"/>
              </a:spcAft>
              <a:buClr>
                <a:schemeClr val="accent1"/>
              </a:buClr>
              <a:buSzPts val="1200"/>
              <a:buFont typeface="Red Hat Text"/>
              <a:buChar char="-"/>
            </a:pPr>
            <a:endParaRPr lang="en-US" sz="2400" dirty="0">
              <a:latin typeface="Red Hat Text"/>
              <a:ea typeface="Red Hat Text"/>
              <a:cs typeface="Red Hat Text"/>
              <a:sym typeface="Red Hat Text"/>
            </a:endParaRPr>
          </a:p>
          <a:p>
            <a:pPr marL="457200" indent="-304800">
              <a:buClr>
                <a:schemeClr val="accent1"/>
              </a:buClr>
              <a:buSzPts val="1200"/>
              <a:buFont typeface="Red Hat Text"/>
              <a:buChar char="-"/>
            </a:pPr>
            <a:r>
              <a:rPr lang="en-US" sz="2400" dirty="0">
                <a:latin typeface="Red Hat Text"/>
                <a:ea typeface="Red Hat Text"/>
                <a:cs typeface="Red Hat Text"/>
                <a:sym typeface="Red Hat Text"/>
              </a:rPr>
              <a:t>Development</a:t>
            </a:r>
          </a:p>
          <a:p>
            <a:pPr marL="914400" lvl="1" indent="-304800">
              <a:buClr>
                <a:schemeClr val="accent1"/>
              </a:buClr>
              <a:buSzPts val="1200"/>
              <a:buFont typeface="Red Hat Text"/>
              <a:buChar char="-"/>
            </a:pPr>
            <a:r>
              <a:rPr lang="en-US" sz="2400" dirty="0">
                <a:latin typeface="Red Hat Text"/>
                <a:ea typeface="Red Hat Text"/>
                <a:cs typeface="Red Hat Text"/>
                <a:sym typeface="Red Hat Text"/>
              </a:rPr>
              <a:t>ETL or areas like application, integration, AI, Cloud, and chatbot development	</a:t>
            </a:r>
            <a:endParaRPr sz="2400" dirty="0">
              <a:latin typeface="Red Hat Text"/>
              <a:ea typeface="Red Hat Text"/>
              <a:cs typeface="Red Hat Text"/>
              <a:sym typeface="Red Hat Text"/>
            </a:endParaRPr>
          </a:p>
        </p:txBody>
      </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15</a:t>
            </a:fld>
            <a:endParaRPr lang="en-US"/>
          </a:p>
        </p:txBody>
      </p:sp>
      <p:pic>
        <p:nvPicPr>
          <p:cNvPr id="6" name="Google Shape;786;p53">
            <a:extLst>
              <a:ext uri="{FF2B5EF4-FFF2-40B4-BE49-F238E27FC236}">
                <a16:creationId xmlns:a16="http://schemas.microsoft.com/office/drawing/2014/main" id="{FEEE57C9-B28E-2204-0023-DF12433F976B}"/>
              </a:ext>
            </a:extLst>
          </p:cNvPr>
          <p:cNvPicPr preferRelativeResize="0"/>
          <p:nvPr/>
        </p:nvPicPr>
        <p:blipFill>
          <a:blip r:embed="rId2">
            <a:alphaModFix/>
          </a:blip>
          <a:stretch>
            <a:fillRect/>
          </a:stretch>
        </p:blipFill>
        <p:spPr>
          <a:xfrm>
            <a:off x="1050189" y="1710475"/>
            <a:ext cx="5122864" cy="4496513"/>
          </a:xfrm>
          <a:prstGeom prst="rect">
            <a:avLst/>
          </a:prstGeom>
          <a:noFill/>
          <a:ln>
            <a:noFill/>
          </a:ln>
        </p:spPr>
      </p:pic>
    </p:spTree>
    <p:extLst>
      <p:ext uri="{BB962C8B-B14F-4D97-AF65-F5344CB8AC3E}">
        <p14:creationId xmlns:p14="http://schemas.microsoft.com/office/powerpoint/2010/main" val="945520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18846" cy="830997"/>
            <a:chOff x="1529280" y="203941"/>
            <a:chExt cx="561884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1884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Using APIs: Quarkus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16</a:t>
            </a:fld>
            <a:endParaRPr lang="en-US"/>
          </a:p>
        </p:txBody>
      </p:sp>
      <p:sp>
        <p:nvSpPr>
          <p:cNvPr id="8" name="Google Shape;969;p66">
            <a:extLst>
              <a:ext uri="{FF2B5EF4-FFF2-40B4-BE49-F238E27FC236}">
                <a16:creationId xmlns:a16="http://schemas.microsoft.com/office/drawing/2014/main" id="{15AFFD09-5415-45EF-A58D-F424B7C18CAE}"/>
              </a:ext>
            </a:extLst>
          </p:cNvPr>
          <p:cNvSpPr txBox="1"/>
          <p:nvPr/>
        </p:nvSpPr>
        <p:spPr>
          <a:xfrm>
            <a:off x="7636137" y="1257075"/>
            <a:ext cx="4353332" cy="1124700"/>
          </a:xfrm>
          <a:prstGeom prst="rect">
            <a:avLst/>
          </a:prstGeom>
          <a:noFill/>
          <a:ln>
            <a:noFill/>
          </a:ln>
        </p:spPr>
        <p:txBody>
          <a:bodyPr spcFirstLastPara="1" wrap="square" lIns="91425" tIns="91425" rIns="91425" bIns="91425" anchor="t" anchorCtr="0">
            <a:noAutofit/>
          </a:bodyPr>
          <a:lstStyle/>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Go the repo and download it </a:t>
            </a:r>
            <a:r>
              <a:rPr lang="en-US" sz="1200" u="sng" dirty="0">
                <a:solidFill>
                  <a:schemeClr val="hlink"/>
                </a:solidFill>
                <a:latin typeface="Red Hat Display" panose="02010503040201060303" pitchFamily="2" charset="77"/>
                <a:ea typeface="Red Hat Display"/>
                <a:cs typeface="Red Hat Display"/>
                <a:sym typeface="Red Hat Display"/>
                <a:hlinkClick r:id="rId2"/>
              </a:rPr>
              <a:t>https://github.com/Project-Herophilus/Defianz</a:t>
            </a:r>
            <a:endParaRPr sz="1200" dirty="0">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Setup and implement, then seed your database (if you run the all-in-one container pattern - it puts a small subset of data there). </a:t>
            </a:r>
            <a:endParaRPr sz="1200" dirty="0">
              <a:latin typeface="Red Hat Display" panose="02010503040201060303" pitchFamily="2" charset="77"/>
              <a:ea typeface="Red Hat Display"/>
              <a:cs typeface="Red Hat Display"/>
              <a:sym typeface="Red Hat Display"/>
            </a:endParaRPr>
          </a:p>
          <a:p>
            <a:pPr marL="292100" lvl="0" indent="-260350" algn="l" rtl="0">
              <a:lnSpc>
                <a:spcPct val="115000"/>
              </a:lnSpc>
              <a:spcBef>
                <a:spcPts val="600"/>
              </a:spcBef>
              <a:spcAft>
                <a:spcPts val="0"/>
              </a:spcAft>
              <a:buSzPts val="1100"/>
              <a:buFont typeface="Red Hat Display"/>
              <a:buAutoNum type="arabicPeriod"/>
            </a:pPr>
            <a:r>
              <a:rPr lang="en-US" sz="1200" dirty="0">
                <a:latin typeface="Red Hat Display" panose="02010503040201060303" pitchFamily="2" charset="77"/>
                <a:ea typeface="Red Hat Display"/>
                <a:cs typeface="Red Hat Display"/>
                <a:sym typeface="Red Hat Display"/>
              </a:rPr>
              <a:t>Go to the DataTier-APIs directory within the project and then to the Quarkus-APIs directory and run this command (all the params are put in based on my implementation): </a:t>
            </a:r>
            <a:br>
              <a:rPr lang="en-US" sz="1200" dirty="0">
                <a:latin typeface="Red Hat Display" panose="02010503040201060303" pitchFamily="2" charset="77"/>
                <a:ea typeface="Red Hat Display"/>
                <a:cs typeface="Red Hat Display"/>
                <a:sym typeface="Red Hat Display"/>
              </a:rPr>
            </a:br>
            <a:r>
              <a:rPr lang="en-US" sz="1200" b="1" dirty="0">
                <a:latin typeface="Red Hat Display" panose="02010503040201060303" pitchFamily="2" charset="77"/>
                <a:ea typeface="Red Hat Display"/>
                <a:cs typeface="Red Hat Display"/>
                <a:sym typeface="Red Hat Display"/>
              </a:rPr>
              <a:t>Sample Command:</a:t>
            </a:r>
            <a:br>
              <a:rPr lang="en-US" sz="1200" dirty="0">
                <a:solidFill>
                  <a:schemeClr val="dk1"/>
                </a:solidFill>
                <a:latin typeface="Red Hat Display" panose="02010503040201060303" pitchFamily="2" charset="77"/>
                <a:ea typeface="Comfortaa"/>
                <a:cs typeface="Comfortaa"/>
                <a:sym typeface="Comfortaa"/>
              </a:rPr>
            </a:br>
            <a:r>
              <a:rPr lang="en-US" sz="1200" dirty="0" err="1">
                <a:solidFill>
                  <a:schemeClr val="dk1"/>
                </a:solidFill>
                <a:latin typeface="Red Hat Display" panose="02010503040201060303" pitchFamily="2" charset="77"/>
                <a:ea typeface="Red Hat Display"/>
                <a:cs typeface="Red Hat Display"/>
                <a:sym typeface="Red Hat Display"/>
              </a:rPr>
              <a:t>mvn</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quarkus:dev</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Dquarkus.liquibase.migrate</a:t>
            </a:r>
            <a:r>
              <a:rPr lang="en-US" sz="1200" dirty="0">
                <a:solidFill>
                  <a:schemeClr val="dk1"/>
                </a:solidFill>
                <a:latin typeface="Red Hat Display" panose="02010503040201060303" pitchFamily="2" charset="77"/>
                <a:ea typeface="Red Hat Display"/>
                <a:cs typeface="Red Hat Display"/>
                <a:sym typeface="Red Hat Display"/>
              </a:rPr>
              <a:t>-at-start=false -DDATABASE_NAME=</a:t>
            </a:r>
            <a:r>
              <a:rPr lang="en-US" sz="1200" dirty="0" err="1">
                <a:solidFill>
                  <a:schemeClr val="dk1"/>
                </a:solidFill>
                <a:latin typeface="Red Hat Display" panose="02010503040201060303" pitchFamily="2" charset="77"/>
                <a:ea typeface="Red Hat Display"/>
                <a:cs typeface="Red Hat Display"/>
                <a:sym typeface="Red Hat Display"/>
              </a:rPr>
              <a:t>defianz</a:t>
            </a:r>
            <a:r>
              <a:rPr lang="en-US" sz="1200" dirty="0">
                <a:solidFill>
                  <a:schemeClr val="dk1"/>
                </a:solidFill>
                <a:latin typeface="Red Hat Display" panose="02010503040201060303" pitchFamily="2" charset="77"/>
                <a:ea typeface="Red Hat Display"/>
                <a:cs typeface="Red Hat Display"/>
                <a:sym typeface="Red Hat Display"/>
              </a:rPr>
              <a:t> -DDATABASE_HOST=127.0.0.1 -DDATABASE_USERNAME=root -DDATABASE_PASSWORD=Developer123 -DDATABASE_PORT=3306  -</a:t>
            </a:r>
            <a:r>
              <a:rPr lang="en-US" sz="1200" dirty="0" err="1">
                <a:solidFill>
                  <a:schemeClr val="dk1"/>
                </a:solidFill>
                <a:latin typeface="Red Hat Display" panose="02010503040201060303" pitchFamily="2" charset="77"/>
                <a:ea typeface="Red Hat Display"/>
                <a:cs typeface="Red Hat Display"/>
                <a:sym typeface="Red Hat Display"/>
              </a:rPr>
              <a:t>DskipTests</a:t>
            </a:r>
            <a:r>
              <a:rPr lang="en-US" sz="1200" dirty="0">
                <a:solidFill>
                  <a:schemeClr val="dk1"/>
                </a:solidFill>
                <a:latin typeface="Red Hat Display" panose="02010503040201060303" pitchFamily="2" charset="77"/>
                <a:ea typeface="Red Hat Display"/>
                <a:cs typeface="Red Hat Display"/>
                <a:sym typeface="Red Hat Display"/>
              </a:rPr>
              <a:t> -</a:t>
            </a:r>
            <a:r>
              <a:rPr lang="en-US" sz="1200" dirty="0" err="1">
                <a:solidFill>
                  <a:schemeClr val="dk1"/>
                </a:solidFill>
                <a:latin typeface="Red Hat Display" panose="02010503040201060303" pitchFamily="2" charset="77"/>
                <a:ea typeface="Red Hat Display"/>
                <a:cs typeface="Red Hat Display"/>
                <a:sym typeface="Red Hat Display"/>
              </a:rPr>
              <a:t>Dquarkus.hibernate</a:t>
            </a:r>
            <a:r>
              <a:rPr lang="en-US" sz="1200" dirty="0">
                <a:solidFill>
                  <a:schemeClr val="dk1"/>
                </a:solidFill>
                <a:latin typeface="Red Hat Display" panose="02010503040201060303" pitchFamily="2" charset="77"/>
                <a:ea typeface="Red Hat Display"/>
                <a:cs typeface="Red Hat Display"/>
                <a:sym typeface="Red Hat Display"/>
              </a:rPr>
              <a:t>-</a:t>
            </a:r>
            <a:r>
              <a:rPr lang="en-US" sz="1200" dirty="0" err="1">
                <a:solidFill>
                  <a:schemeClr val="dk1"/>
                </a:solidFill>
                <a:latin typeface="Red Hat Display" panose="02010503040201060303" pitchFamily="2" charset="77"/>
                <a:ea typeface="Red Hat Display"/>
                <a:cs typeface="Red Hat Display"/>
                <a:sym typeface="Red Hat Display"/>
              </a:rPr>
              <a:t>orm.validate</a:t>
            </a:r>
            <a:r>
              <a:rPr lang="en-US" sz="1200" dirty="0">
                <a:solidFill>
                  <a:schemeClr val="dk1"/>
                </a:solidFill>
                <a:latin typeface="Red Hat Display" panose="02010503040201060303" pitchFamily="2" charset="77"/>
                <a:ea typeface="Red Hat Display"/>
                <a:cs typeface="Red Hat Display"/>
                <a:sym typeface="Red Hat Display"/>
              </a:rPr>
              <a:t>-in-dev-mode=false</a:t>
            </a:r>
            <a:endParaRPr sz="1200" dirty="0">
              <a:solidFill>
                <a:schemeClr val="dk1"/>
              </a:solidFill>
              <a:latin typeface="Red Hat Display" panose="02010503040201060303" pitchFamily="2" charset="77"/>
              <a:ea typeface="Red Hat Display"/>
              <a:cs typeface="Red Hat Display"/>
              <a:sym typeface="Red Hat Display"/>
            </a:endParaRPr>
          </a:p>
          <a:p>
            <a:pPr marL="292100" lvl="0" indent="-254000" algn="l" rtl="0">
              <a:lnSpc>
                <a:spcPct val="115000"/>
              </a:lnSpc>
              <a:spcBef>
                <a:spcPts val="600"/>
              </a:spcBef>
              <a:spcAft>
                <a:spcPts val="0"/>
              </a:spcAft>
              <a:buSzPts val="1000"/>
              <a:buFont typeface="Red Hat Display"/>
              <a:buAutoNum type="arabicPeriod"/>
            </a:pPr>
            <a:r>
              <a:rPr lang="en-US" sz="1200" dirty="0">
                <a:latin typeface="Red Hat Display" panose="02010503040201060303" pitchFamily="2" charset="77"/>
                <a:ea typeface="Red Hat Display"/>
                <a:cs typeface="Red Hat Display"/>
                <a:sym typeface="Red Hat Display"/>
              </a:rPr>
              <a:t>Use The Postman link to test quickly: </a:t>
            </a:r>
            <a:br>
              <a:rPr lang="en-US" sz="1200" dirty="0">
                <a:latin typeface="Red Hat Display" panose="02010503040201060303" pitchFamily="2" charset="77"/>
                <a:ea typeface="Red Hat Display"/>
                <a:cs typeface="Red Hat Display"/>
                <a:sym typeface="Red Hat Display"/>
              </a:rPr>
            </a:br>
            <a:r>
              <a:rPr lang="en-US" sz="1200" b="1" dirty="0">
                <a:latin typeface="Red Hat Display" panose="02010503040201060303" pitchFamily="2" charset="77"/>
                <a:ea typeface="Red Hat Display"/>
                <a:cs typeface="Red Hat Display"/>
                <a:sym typeface="Red Hat Display"/>
              </a:rPr>
              <a:t>Got to Quarkus APIs folder - Generators and Queries available</a:t>
            </a:r>
            <a:br>
              <a:rPr lang="en-US" sz="1200" b="1" dirty="0">
                <a:latin typeface="Red Hat Display" panose="02010503040201060303" pitchFamily="2" charset="77"/>
                <a:ea typeface="Red Hat Display"/>
                <a:cs typeface="Red Hat Display"/>
                <a:sym typeface="Red Hat Display"/>
              </a:rPr>
            </a:br>
            <a:r>
              <a:rPr lang="en-US" sz="1200" u="sng" dirty="0">
                <a:solidFill>
                  <a:schemeClr val="hlink"/>
                </a:solidFill>
                <a:latin typeface="Red Hat Display" panose="02010503040201060303" pitchFamily="2" charset="77"/>
                <a:ea typeface="Red Hat Display"/>
                <a:cs typeface="Red Hat Display"/>
                <a:sym typeface="Red Hat Display"/>
                <a:hlinkClick r:id="rId3"/>
              </a:rPr>
              <a:t>Defianz Data APIs</a:t>
            </a:r>
            <a:endParaRPr sz="1200" dirty="0">
              <a:solidFill>
                <a:srgbClr val="FFFFFF"/>
              </a:solidFill>
              <a:latin typeface="Red Hat Display" panose="02010503040201060303" pitchFamily="2" charset="77"/>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a:p>
            <a:pPr marL="457200" lvl="0" indent="-311150" algn="l" rtl="0">
              <a:lnSpc>
                <a:spcPct val="115000"/>
              </a:lnSpc>
              <a:spcBef>
                <a:spcPts val="0"/>
              </a:spcBef>
              <a:spcAft>
                <a:spcPts val="0"/>
              </a:spcAft>
              <a:buClr>
                <a:srgbClr val="FFFFFF"/>
              </a:buClr>
              <a:buSzPts val="1300"/>
              <a:buFont typeface="Red Hat Display"/>
              <a:buAutoNum type="arabicPeriod"/>
            </a:pPr>
            <a:endParaRPr sz="1200" dirty="0">
              <a:solidFill>
                <a:srgbClr val="FFFFFF"/>
              </a:solidFill>
              <a:latin typeface="Red Hat Display"/>
              <a:ea typeface="Red Hat Display"/>
              <a:cs typeface="Red Hat Display"/>
              <a:sym typeface="Red Hat Display"/>
            </a:endParaRPr>
          </a:p>
        </p:txBody>
      </p:sp>
      <p:pic>
        <p:nvPicPr>
          <p:cNvPr id="6" name="Picture 5">
            <a:extLst>
              <a:ext uri="{FF2B5EF4-FFF2-40B4-BE49-F238E27FC236}">
                <a16:creationId xmlns:a16="http://schemas.microsoft.com/office/drawing/2014/main" id="{A7BB617E-3F48-929D-6E09-E05D8A349730}"/>
              </a:ext>
            </a:extLst>
          </p:cNvPr>
          <p:cNvPicPr>
            <a:picLocks noChangeAspect="1"/>
          </p:cNvPicPr>
          <p:nvPr/>
        </p:nvPicPr>
        <p:blipFill>
          <a:blip r:embed="rId4"/>
          <a:stretch>
            <a:fillRect/>
          </a:stretch>
        </p:blipFill>
        <p:spPr>
          <a:xfrm>
            <a:off x="241300" y="1404820"/>
            <a:ext cx="7394837" cy="4729231"/>
          </a:xfrm>
          <a:prstGeom prst="rect">
            <a:avLst/>
          </a:prstGeom>
        </p:spPr>
      </p:pic>
    </p:spTree>
    <p:extLst>
      <p:ext uri="{BB962C8B-B14F-4D97-AF65-F5344CB8AC3E}">
        <p14:creationId xmlns:p14="http://schemas.microsoft.com/office/powerpoint/2010/main" val="201670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531BCD-2D9D-4CB8-9050-886C81D70A2D}"/>
              </a:ext>
            </a:extLst>
          </p:cNvPr>
          <p:cNvGrpSpPr/>
          <p:nvPr/>
        </p:nvGrpSpPr>
        <p:grpSpPr>
          <a:xfrm>
            <a:off x="5419810" y="1177980"/>
            <a:ext cx="6134100" cy="2932381"/>
            <a:chOff x="5419810" y="1177980"/>
            <a:chExt cx="6134100" cy="2932381"/>
          </a:xfrm>
        </p:grpSpPr>
        <p:grpSp>
          <p:nvGrpSpPr>
            <p:cNvPr id="8" name="Group 7">
              <a:extLst>
                <a:ext uri="{FF2B5EF4-FFF2-40B4-BE49-F238E27FC236}">
                  <a16:creationId xmlns:a16="http://schemas.microsoft.com/office/drawing/2014/main" id="{075539BC-51B0-4AF1-922D-2992C64C4FF6}"/>
                </a:ext>
              </a:extLst>
            </p:cNvPr>
            <p:cNvGrpSpPr/>
            <p:nvPr/>
          </p:nvGrpSpPr>
          <p:grpSpPr>
            <a:xfrm>
              <a:off x="5419810" y="1177980"/>
              <a:ext cx="6134100" cy="2932381"/>
              <a:chOff x="5419810" y="1177980"/>
              <a:chExt cx="6134100" cy="2932381"/>
            </a:xfrm>
          </p:grpSpPr>
          <p:grpSp>
            <p:nvGrpSpPr>
              <p:cNvPr id="10" name="Group 9">
                <a:extLst>
                  <a:ext uri="{FF2B5EF4-FFF2-40B4-BE49-F238E27FC236}">
                    <a16:creationId xmlns:a16="http://schemas.microsoft.com/office/drawing/2014/main" id="{EF99E7E8-E1D2-4A0A-BEC6-E78E1E0778EA}"/>
                  </a:ext>
                </a:extLst>
              </p:cNvPr>
              <p:cNvGrpSpPr/>
              <p:nvPr/>
            </p:nvGrpSpPr>
            <p:grpSpPr>
              <a:xfrm>
                <a:off x="5419810" y="1177980"/>
                <a:ext cx="6134100" cy="2932381"/>
                <a:chOff x="300717" y="-200777"/>
                <a:chExt cx="6134100" cy="2932381"/>
              </a:xfrm>
            </p:grpSpPr>
            <p:sp>
              <p:nvSpPr>
                <p:cNvPr id="12" name="TextBox 11">
                  <a:extLst>
                    <a:ext uri="{FF2B5EF4-FFF2-40B4-BE49-F238E27FC236}">
                      <a16:creationId xmlns:a16="http://schemas.microsoft.com/office/drawing/2014/main" id="{9798E5C1-40BA-48AB-B72E-F4F3F492CDE3}"/>
                    </a:ext>
                  </a:extLst>
                </p:cNvPr>
                <p:cNvSpPr txBox="1"/>
                <p:nvPr/>
              </p:nvSpPr>
              <p:spPr>
                <a:xfrm>
                  <a:off x="3757482" y="-200777"/>
                  <a:ext cx="2677335" cy="1569660"/>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Defianz</a:t>
                  </a:r>
                </a:p>
                <a:p>
                  <a:pPr algn="r"/>
                  <a:r>
                    <a:rPr lang="en-US" sz="4800" b="0" i="0" dirty="0">
                      <a:solidFill>
                        <a:schemeClr val="accent1"/>
                      </a:solidFill>
                      <a:effectLst/>
                      <a:latin typeface="Red Hat Display" panose="02010503040201060303" pitchFamily="2" charset="77"/>
                    </a:rPr>
                    <a:t>Direction</a:t>
                  </a:r>
                  <a:endParaRPr lang="en-US" sz="4800" dirty="0">
                    <a:solidFill>
                      <a:schemeClr val="accent1"/>
                    </a:solidFill>
                    <a:latin typeface="Red Hat Display" panose="02010503040201060303" pitchFamily="2" charset="77"/>
                  </a:endParaRPr>
                </a:p>
              </p:txBody>
            </p:sp>
            <p:sp>
              <p:nvSpPr>
                <p:cNvPr id="13" name="TextBox 12">
                  <a:extLst>
                    <a:ext uri="{FF2B5EF4-FFF2-40B4-BE49-F238E27FC236}">
                      <a16:creationId xmlns:a16="http://schemas.microsoft.com/office/drawing/2014/main" id="{6CCC235C-2BA1-4315-952B-606B77587852}"/>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4" name="Subtitle demo text">
                  <a:extLst>
                    <a:ext uri="{FF2B5EF4-FFF2-40B4-BE49-F238E27FC236}">
                      <a16:creationId xmlns:a16="http://schemas.microsoft.com/office/drawing/2014/main" id="{0F9A83AB-42F2-495C-9739-E0A3C5D5D8B6}"/>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dirty="0">
                      <a:solidFill>
                        <a:schemeClr val="tx1">
                          <a:lumMod val="85000"/>
                          <a:lumOff val="15000"/>
                        </a:schemeClr>
                      </a:solidFill>
                      <a:latin typeface="Red Hat Display" panose="02010503040201060303" pitchFamily="2" charset="77"/>
                      <a:cs typeface="Segoe UI" panose="020B0502040204020203" pitchFamily="34" charset="0"/>
                    </a:rPr>
                    <a:t>Plans  and direction for the future</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10D8A74A-E128-4A8A-A9FC-93FD2A4498C2}"/>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a:extLst>
                <a:ext uri="{FF2B5EF4-FFF2-40B4-BE49-F238E27FC236}">
                  <a16:creationId xmlns:a16="http://schemas.microsoft.com/office/drawing/2014/main" id="{0267C25E-9ABE-4275-B3A5-1D93ACC2D6BF}"/>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Our Future Plans</a:t>
              </a:r>
            </a:p>
          </p:txBody>
        </p:sp>
      </p:grpSp>
      <p:sp>
        <p:nvSpPr>
          <p:cNvPr id="15" name="Freeform 16">
            <a:extLst>
              <a:ext uri="{FF2B5EF4-FFF2-40B4-BE49-F238E27FC236}">
                <a16:creationId xmlns:a16="http://schemas.microsoft.com/office/drawing/2014/main" id="{77B1AE7C-2116-45D8-8972-697DB408418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CEBDC6D-0AB4-4690-AAFC-D1C2C249DBA1}"/>
              </a:ext>
            </a:extLst>
          </p:cNvPr>
          <p:cNvGrpSpPr/>
          <p:nvPr/>
        </p:nvGrpSpPr>
        <p:grpSpPr>
          <a:xfrm>
            <a:off x="10748874" y="-373095"/>
            <a:ext cx="1829836" cy="1775895"/>
            <a:chOff x="10748874" y="-373095"/>
            <a:chExt cx="1829836" cy="1775895"/>
          </a:xfrm>
        </p:grpSpPr>
        <p:sp>
          <p:nvSpPr>
            <p:cNvPr id="17" name="Freeform: Shape 16">
              <a:extLst>
                <a:ext uri="{FF2B5EF4-FFF2-40B4-BE49-F238E27FC236}">
                  <a16:creationId xmlns:a16="http://schemas.microsoft.com/office/drawing/2014/main" id="{40A619F1-F56E-4758-836F-16E1ACC9AA2A}"/>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F0CD4BF-3ACA-47E1-9B52-24A131BFE67B}"/>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936B57-221D-48CC-AABF-DCFB4E979139}"/>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2284B7C8-636B-EF6D-F85B-7A35AB7D1BFD}"/>
              </a:ext>
            </a:extLst>
          </p:cNvPr>
          <p:cNvSpPr>
            <a:spLocks noGrp="1"/>
          </p:cNvSpPr>
          <p:nvPr>
            <p:ph type="sldNum" sz="quarter" idx="12"/>
          </p:nvPr>
        </p:nvSpPr>
        <p:spPr/>
        <p:txBody>
          <a:bodyPr/>
          <a:lstStyle/>
          <a:p>
            <a:fld id="{13977CFE-518C-4DE5-A6A8-72B8FCA09D3F}" type="slidenum">
              <a:rPr lang="en-US" smtClean="0"/>
              <a:t>17</a:t>
            </a:fld>
            <a:endParaRPr lang="en-US"/>
          </a:p>
        </p:txBody>
      </p:sp>
      <p:pic>
        <p:nvPicPr>
          <p:cNvPr id="20" name="Google Shape;1020;p69">
            <a:extLst>
              <a:ext uri="{FF2B5EF4-FFF2-40B4-BE49-F238E27FC236}">
                <a16:creationId xmlns:a16="http://schemas.microsoft.com/office/drawing/2014/main" id="{FECD47F1-2B5A-B0A0-6BCC-6E0202659783}"/>
              </a:ext>
            </a:extLst>
          </p:cNvPr>
          <p:cNvPicPr preferRelativeResize="0"/>
          <p:nvPr/>
        </p:nvPicPr>
        <p:blipFill>
          <a:blip r:embed="rId2">
            <a:alphaModFix/>
          </a:blip>
          <a:stretch>
            <a:fillRect/>
          </a:stretch>
        </p:blipFill>
        <p:spPr>
          <a:xfrm>
            <a:off x="393318" y="932875"/>
            <a:ext cx="6698603" cy="5134762"/>
          </a:xfrm>
          <a:prstGeom prst="rect">
            <a:avLst/>
          </a:prstGeom>
          <a:noFill/>
          <a:ln>
            <a:noFill/>
          </a:ln>
        </p:spPr>
      </p:pic>
    </p:spTree>
    <p:extLst>
      <p:ext uri="{BB962C8B-B14F-4D97-AF65-F5344CB8AC3E}">
        <p14:creationId xmlns:p14="http://schemas.microsoft.com/office/powerpoint/2010/main" val="168314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424101" cy="830997"/>
            <a:chOff x="1529280" y="203941"/>
            <a:chExt cx="842410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42410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Defianz Key Direction Tenants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18</a:t>
            </a:fld>
            <a:endParaRPr lang="en-US"/>
          </a:p>
        </p:txBody>
      </p:sp>
      <p:sp>
        <p:nvSpPr>
          <p:cNvPr id="33" name="Google Shape;1035;p60">
            <a:extLst>
              <a:ext uri="{FF2B5EF4-FFF2-40B4-BE49-F238E27FC236}">
                <a16:creationId xmlns:a16="http://schemas.microsoft.com/office/drawing/2014/main" id="{19D1C0E3-630B-17EE-6A2C-B8A74A833EAA}"/>
              </a:ext>
            </a:extLst>
          </p:cNvPr>
          <p:cNvSpPr txBox="1"/>
          <p:nvPr/>
        </p:nvSpPr>
        <p:spPr>
          <a:xfrm>
            <a:off x="767753" y="1851399"/>
            <a:ext cx="3998191" cy="4148798"/>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Monthly online meetings </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Continue to grow committers and companies leveraging the platform</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Finalize implementation model(s)</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Extend and enhance the platform – integrate natively with DataSynthesis and iDaaS</a:t>
            </a:r>
          </a:p>
          <a:p>
            <a:pPr marL="457200" lvl="0" indent="-317500" algn="l" rtl="0">
              <a:lnSpc>
                <a:spcPct val="92000"/>
              </a:lnSpc>
              <a:spcBef>
                <a:spcPts val="0"/>
              </a:spcBef>
              <a:spcAft>
                <a:spcPts val="0"/>
              </a:spcAft>
              <a:buClr>
                <a:schemeClr val="accent1"/>
              </a:buClr>
              <a:buSzPts val="1400"/>
              <a:buFont typeface="Red Hat Display"/>
              <a:buChar char="-"/>
            </a:pPr>
            <a:endParaRPr sz="2000" dirty="0">
              <a:latin typeface="Red Hat Display"/>
              <a:ea typeface="Red Hat Display"/>
              <a:cs typeface="Red Hat Display"/>
              <a:sym typeface="Red Hat Display"/>
            </a:endParaRPr>
          </a:p>
        </p:txBody>
      </p:sp>
      <p:pic>
        <p:nvPicPr>
          <p:cNvPr id="19" name="Google Shape;730;p47">
            <a:extLst>
              <a:ext uri="{FF2B5EF4-FFF2-40B4-BE49-F238E27FC236}">
                <a16:creationId xmlns:a16="http://schemas.microsoft.com/office/drawing/2014/main" id="{BB3E30C0-DA8B-9075-CBA2-0FABD07D2326}"/>
              </a:ext>
            </a:extLst>
          </p:cNvPr>
          <p:cNvPicPr preferRelativeResize="0"/>
          <p:nvPr/>
        </p:nvPicPr>
        <p:blipFill>
          <a:blip r:embed="rId2">
            <a:alphaModFix/>
          </a:blip>
          <a:stretch>
            <a:fillRect/>
          </a:stretch>
        </p:blipFill>
        <p:spPr>
          <a:xfrm>
            <a:off x="5722023" y="1516491"/>
            <a:ext cx="6128231" cy="4440964"/>
          </a:xfrm>
          <a:prstGeom prst="rect">
            <a:avLst/>
          </a:prstGeom>
          <a:noFill/>
          <a:ln>
            <a:noFill/>
          </a:ln>
        </p:spPr>
      </p:pic>
    </p:spTree>
    <p:extLst>
      <p:ext uri="{BB962C8B-B14F-4D97-AF65-F5344CB8AC3E}">
        <p14:creationId xmlns:p14="http://schemas.microsoft.com/office/powerpoint/2010/main" val="367673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7629012" cy="830997"/>
            <a:chOff x="1529280" y="203941"/>
            <a:chExt cx="7629012"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7629012"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Defianz Technical Direction</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19</a:t>
            </a:fld>
            <a:endParaRPr lang="en-US"/>
          </a:p>
        </p:txBody>
      </p:sp>
      <p:sp>
        <p:nvSpPr>
          <p:cNvPr id="19" name="Google Shape;1035;p60">
            <a:extLst>
              <a:ext uri="{FF2B5EF4-FFF2-40B4-BE49-F238E27FC236}">
                <a16:creationId xmlns:a16="http://schemas.microsoft.com/office/drawing/2014/main" id="{6DF12CBE-69E4-2DCD-ACAB-264BF3A88A9E}"/>
              </a:ext>
            </a:extLst>
          </p:cNvPr>
          <p:cNvSpPr txBox="1"/>
          <p:nvPr/>
        </p:nvSpPr>
        <p:spPr>
          <a:xfrm>
            <a:off x="6985168" y="1184594"/>
            <a:ext cx="4624941" cy="4658296"/>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4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400" dirty="0">
                <a:latin typeface="Red Hat Display"/>
                <a:ea typeface="Red Hat Display"/>
                <a:cs typeface="Red Hat Display"/>
                <a:sym typeface="Red Hat Display"/>
              </a:rPr>
              <a:t>Platform implementation and integration enhancements</a:t>
            </a:r>
          </a:p>
          <a:p>
            <a:pPr marL="139700" lvl="0" algn="l" rtl="0">
              <a:lnSpc>
                <a:spcPct val="92000"/>
              </a:lnSpc>
              <a:spcBef>
                <a:spcPts val="0"/>
              </a:spcBef>
              <a:spcAft>
                <a:spcPts val="0"/>
              </a:spcAft>
              <a:buClr>
                <a:schemeClr val="accent1"/>
              </a:buClr>
              <a:buSzPts val="1400"/>
            </a:pPr>
            <a:endParaRPr lang="en-US" sz="24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2400" dirty="0">
                <a:latin typeface="Red Hat Display"/>
                <a:ea typeface="Red Hat Display"/>
                <a:cs typeface="Red Hat Display"/>
                <a:sym typeface="Red Hat Display"/>
              </a:rPr>
              <a:t>Data model enhancements</a:t>
            </a:r>
          </a:p>
          <a:p>
            <a:pPr marL="914400" lvl="1" indent="-317500">
              <a:lnSpc>
                <a:spcPct val="92000"/>
              </a:lnSpc>
              <a:buClr>
                <a:schemeClr val="accent1"/>
              </a:buClr>
              <a:buSzPts val="1400"/>
              <a:buFont typeface="Red Hat Display"/>
              <a:buChar char="-"/>
            </a:pPr>
            <a:endParaRPr lang="en-US" sz="24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2400" dirty="0">
                <a:latin typeface="Red Hat Display"/>
                <a:ea typeface="Red Hat Display"/>
                <a:cs typeface="Red Hat Display"/>
                <a:sym typeface="Red Hat Display"/>
              </a:rPr>
              <a:t>Cloud PaaS/SaaS components </a:t>
            </a:r>
          </a:p>
          <a:p>
            <a:pPr marL="139700" lvl="0" algn="l" rtl="0">
              <a:lnSpc>
                <a:spcPct val="92000"/>
              </a:lnSpc>
              <a:spcBef>
                <a:spcPts val="0"/>
              </a:spcBef>
              <a:spcAft>
                <a:spcPts val="0"/>
              </a:spcAft>
              <a:buClr>
                <a:schemeClr val="accent1"/>
              </a:buClr>
              <a:buSzPts val="1400"/>
            </a:pPr>
            <a:endParaRPr lang="en-US" sz="28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400" dirty="0">
                <a:latin typeface="Red Hat Display"/>
                <a:ea typeface="Red Hat Display"/>
                <a:cs typeface="Red Hat Display"/>
                <a:sym typeface="Red Hat Display"/>
              </a:rPr>
              <a:t>New platform capabilities</a:t>
            </a:r>
          </a:p>
          <a:p>
            <a:pPr marL="457200" lvl="0" indent="-317500" algn="l" rtl="0">
              <a:lnSpc>
                <a:spcPct val="92000"/>
              </a:lnSpc>
              <a:spcBef>
                <a:spcPts val="0"/>
              </a:spcBef>
              <a:spcAft>
                <a:spcPts val="0"/>
              </a:spcAft>
              <a:buClr>
                <a:schemeClr val="accent1"/>
              </a:buClr>
              <a:buSzPts val="1400"/>
              <a:buFont typeface="Red Hat Display"/>
              <a:buChar char="-"/>
            </a:pPr>
            <a:endParaRPr lang="en-US" sz="24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2400" dirty="0">
                <a:latin typeface="Red Hat Display"/>
                <a:ea typeface="Red Hat Display"/>
                <a:cs typeface="Red Hat Display"/>
                <a:sym typeface="Red Hat Display"/>
              </a:rPr>
              <a:t>REACT Web UI</a:t>
            </a:r>
          </a:p>
        </p:txBody>
      </p:sp>
      <p:pic>
        <p:nvPicPr>
          <p:cNvPr id="20" name="Google Shape;722;p46">
            <a:extLst>
              <a:ext uri="{FF2B5EF4-FFF2-40B4-BE49-F238E27FC236}">
                <a16:creationId xmlns:a16="http://schemas.microsoft.com/office/drawing/2014/main" id="{C582B086-3F6A-39DD-12A7-4A319817ADDD}"/>
              </a:ext>
            </a:extLst>
          </p:cNvPr>
          <p:cNvPicPr preferRelativeResize="0"/>
          <p:nvPr/>
        </p:nvPicPr>
        <p:blipFill>
          <a:blip r:embed="rId2">
            <a:alphaModFix/>
          </a:blip>
          <a:stretch>
            <a:fillRect/>
          </a:stretch>
        </p:blipFill>
        <p:spPr>
          <a:xfrm>
            <a:off x="767753" y="1658625"/>
            <a:ext cx="4841358" cy="3752022"/>
          </a:xfrm>
          <a:prstGeom prst="rect">
            <a:avLst/>
          </a:prstGeom>
          <a:noFill/>
          <a:ln>
            <a:noFill/>
          </a:ln>
        </p:spPr>
      </p:pic>
    </p:spTree>
    <p:extLst>
      <p:ext uri="{BB962C8B-B14F-4D97-AF65-F5344CB8AC3E}">
        <p14:creationId xmlns:p14="http://schemas.microsoft.com/office/powerpoint/2010/main" val="3871397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2331087" cy="830997"/>
            <a:chOff x="1529280" y="203941"/>
            <a:chExt cx="23310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23310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Agenda</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2</a:t>
            </a:fld>
            <a:endParaRPr lang="en-US"/>
          </a:p>
        </p:txBody>
      </p:sp>
      <p:sp>
        <p:nvSpPr>
          <p:cNvPr id="7" name="Oval 4">
            <a:extLst>
              <a:ext uri="{FF2B5EF4-FFF2-40B4-BE49-F238E27FC236}">
                <a16:creationId xmlns:a16="http://schemas.microsoft.com/office/drawing/2014/main" id="{22BE5EA5-4562-83FD-5828-612FD9285F0E}"/>
              </a:ext>
            </a:extLst>
          </p:cNvPr>
          <p:cNvSpPr/>
          <p:nvPr/>
        </p:nvSpPr>
        <p:spPr>
          <a:xfrm>
            <a:off x="1657847" y="1339759"/>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5285AFB-D31F-59A5-FE80-D2F832030661}"/>
              </a:ext>
            </a:extLst>
          </p:cNvPr>
          <p:cNvGrpSpPr/>
          <p:nvPr/>
        </p:nvGrpSpPr>
        <p:grpSpPr>
          <a:xfrm>
            <a:off x="1561456" y="1246302"/>
            <a:ext cx="192783" cy="5001506"/>
            <a:chOff x="2237993" y="928247"/>
            <a:chExt cx="192783" cy="5001506"/>
          </a:xfrm>
          <a:solidFill>
            <a:srgbClr val="002060"/>
          </a:solidFill>
        </p:grpSpPr>
        <p:sp>
          <p:nvSpPr>
            <p:cNvPr id="9" name="Oval 8">
              <a:extLst>
                <a:ext uri="{FF2B5EF4-FFF2-40B4-BE49-F238E27FC236}">
                  <a16:creationId xmlns:a16="http://schemas.microsoft.com/office/drawing/2014/main" id="{FBD891A6-AB18-8CD7-8B75-FBE852EC44C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B2E9AD7-DA8B-1F1C-805E-CAE2C0044A8E}"/>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Oval 16">
            <a:extLst>
              <a:ext uri="{FF2B5EF4-FFF2-40B4-BE49-F238E27FC236}">
                <a16:creationId xmlns:a16="http://schemas.microsoft.com/office/drawing/2014/main" id="{336107AA-11D6-1005-76EB-176F21E414F8}"/>
              </a:ext>
            </a:extLst>
          </p:cNvPr>
          <p:cNvSpPr/>
          <p:nvPr/>
        </p:nvSpPr>
        <p:spPr>
          <a:xfrm>
            <a:off x="3415407" y="2056316"/>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9">
            <a:extLst>
              <a:ext uri="{FF2B5EF4-FFF2-40B4-BE49-F238E27FC236}">
                <a16:creationId xmlns:a16="http://schemas.microsoft.com/office/drawing/2014/main" id="{4133D354-7A38-7E68-EF26-1212E02783E7}"/>
              </a:ext>
            </a:extLst>
          </p:cNvPr>
          <p:cNvSpPr/>
          <p:nvPr/>
        </p:nvSpPr>
        <p:spPr>
          <a:xfrm>
            <a:off x="4501615" y="1229734"/>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3">
            <a:extLst>
              <a:ext uri="{FF2B5EF4-FFF2-40B4-BE49-F238E27FC236}">
                <a16:creationId xmlns:a16="http://schemas.microsoft.com/office/drawing/2014/main" id="{D72D9A16-B30A-C71B-3D52-6E27DB373A66}"/>
              </a:ext>
            </a:extLst>
          </p:cNvPr>
          <p:cNvSpPr/>
          <p:nvPr/>
        </p:nvSpPr>
        <p:spPr>
          <a:xfrm>
            <a:off x="5153011" y="2384085"/>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1" name="Rectangle: Rounded Corners 14">
            <a:extLst>
              <a:ext uri="{FF2B5EF4-FFF2-40B4-BE49-F238E27FC236}">
                <a16:creationId xmlns:a16="http://schemas.microsoft.com/office/drawing/2014/main" id="{6D2D7323-871E-37DD-9AF1-610A15E38F6E}"/>
              </a:ext>
            </a:extLst>
          </p:cNvPr>
          <p:cNvSpPr/>
          <p:nvPr/>
        </p:nvSpPr>
        <p:spPr>
          <a:xfrm>
            <a:off x="4175917" y="5604096"/>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2" name="Rectangle: Rounded Corners 15">
            <a:extLst>
              <a:ext uri="{FF2B5EF4-FFF2-40B4-BE49-F238E27FC236}">
                <a16:creationId xmlns:a16="http://schemas.microsoft.com/office/drawing/2014/main" id="{133D6349-F9B1-2EC1-A828-7C0B18423432}"/>
              </a:ext>
            </a:extLst>
          </p:cNvPr>
          <p:cNvSpPr/>
          <p:nvPr/>
        </p:nvSpPr>
        <p:spPr>
          <a:xfrm>
            <a:off x="5478708" y="3505819"/>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6" name="Oval 25">
            <a:extLst>
              <a:ext uri="{FF2B5EF4-FFF2-40B4-BE49-F238E27FC236}">
                <a16:creationId xmlns:a16="http://schemas.microsoft.com/office/drawing/2014/main" id="{2CE3C2DD-D526-C59A-4697-7B3AFEDB4298}"/>
              </a:ext>
            </a:extLst>
          </p:cNvPr>
          <p:cNvSpPr/>
          <p:nvPr/>
        </p:nvSpPr>
        <p:spPr>
          <a:xfrm>
            <a:off x="3248146" y="5371938"/>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1E07EE0-63A3-8C22-D4C2-168794A4FA9A}"/>
              </a:ext>
            </a:extLst>
          </p:cNvPr>
          <p:cNvSpPr/>
          <p:nvPr/>
        </p:nvSpPr>
        <p:spPr>
          <a:xfrm>
            <a:off x="3897289" y="2917333"/>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3B313DC-3C70-DF5C-183B-4183220A924C}"/>
              </a:ext>
            </a:extLst>
          </p:cNvPr>
          <p:cNvSpPr/>
          <p:nvPr/>
        </p:nvSpPr>
        <p:spPr>
          <a:xfrm>
            <a:off x="3917189" y="3857138"/>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DBF5DE8-A7B2-727E-2E24-831325FA9A79}"/>
              </a:ext>
            </a:extLst>
          </p:cNvPr>
          <p:cNvCxnSpPr>
            <a:cxnSpLocks/>
            <a:stCxn id="17" idx="7"/>
          </p:cNvCxnSpPr>
          <p:nvPr/>
        </p:nvCxnSpPr>
        <p:spPr>
          <a:xfrm flipV="1">
            <a:off x="3620823" y="1751494"/>
            <a:ext cx="872161" cy="340066"/>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4E3DD1-89B9-70D8-1BD0-0EF647B2780F}"/>
              </a:ext>
            </a:extLst>
          </p:cNvPr>
          <p:cNvCxnSpPr>
            <a:cxnSpLocks/>
            <a:stCxn id="27" idx="7"/>
            <a:endCxn id="20" idx="1"/>
          </p:cNvCxnSpPr>
          <p:nvPr/>
        </p:nvCxnSpPr>
        <p:spPr>
          <a:xfrm flipV="1">
            <a:off x="4102705" y="2796509"/>
            <a:ext cx="1050306" cy="156068"/>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9CBAC6-16BE-3F2D-0838-C47D60DC423B}"/>
              </a:ext>
            </a:extLst>
          </p:cNvPr>
          <p:cNvCxnSpPr>
            <a:cxnSpLocks/>
            <a:stCxn id="28" idx="6"/>
            <a:endCxn id="22" idx="1"/>
          </p:cNvCxnSpPr>
          <p:nvPr/>
        </p:nvCxnSpPr>
        <p:spPr>
          <a:xfrm flipV="1">
            <a:off x="4157849" y="3918243"/>
            <a:ext cx="1320859" cy="592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1FC8004-1051-FCEE-DEEE-6DAA1BA2DD56}"/>
              </a:ext>
            </a:extLst>
          </p:cNvPr>
          <p:cNvCxnSpPr>
            <a:cxnSpLocks/>
            <a:endCxn id="21" idx="1"/>
          </p:cNvCxnSpPr>
          <p:nvPr/>
        </p:nvCxnSpPr>
        <p:spPr>
          <a:xfrm>
            <a:off x="3503099" y="5598992"/>
            <a:ext cx="672818" cy="417528"/>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18">
            <a:extLst>
              <a:ext uri="{FF2B5EF4-FFF2-40B4-BE49-F238E27FC236}">
                <a16:creationId xmlns:a16="http://schemas.microsoft.com/office/drawing/2014/main" id="{7AF9FEC6-287B-B06A-E883-1C65272C5B26}"/>
              </a:ext>
            </a:extLst>
          </p:cNvPr>
          <p:cNvSpPr>
            <a:spLocks noEditPoints="1"/>
          </p:cNvSpPr>
          <p:nvPr/>
        </p:nvSpPr>
        <p:spPr bwMode="auto">
          <a:xfrm flipH="1">
            <a:off x="4748277" y="2617467"/>
            <a:ext cx="320729"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TextBox 64">
            <a:extLst>
              <a:ext uri="{FF2B5EF4-FFF2-40B4-BE49-F238E27FC236}">
                <a16:creationId xmlns:a16="http://schemas.microsoft.com/office/drawing/2014/main" id="{D7ABC527-142F-5C9F-E110-A1D38C6AE31E}"/>
              </a:ext>
            </a:extLst>
          </p:cNvPr>
          <p:cNvSpPr txBox="1"/>
          <p:nvPr/>
        </p:nvSpPr>
        <p:spPr>
          <a:xfrm>
            <a:off x="5375470" y="1488271"/>
            <a:ext cx="1383392"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Background</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id="{41D49688-15F1-B14C-0955-7FD285D1B3CF}"/>
              </a:ext>
            </a:extLst>
          </p:cNvPr>
          <p:cNvSpPr txBox="1"/>
          <p:nvPr/>
        </p:nvSpPr>
        <p:spPr>
          <a:xfrm>
            <a:off x="5721713" y="2642622"/>
            <a:ext cx="241252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Defianz as a Platform</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id="{FB70860A-8EDE-EB3D-C76D-0B285D3B9BF8}"/>
              </a:ext>
            </a:extLst>
          </p:cNvPr>
          <p:cNvSpPr txBox="1"/>
          <p:nvPr/>
        </p:nvSpPr>
        <p:spPr>
          <a:xfrm>
            <a:off x="4869993" y="5850490"/>
            <a:ext cx="22794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Reference Materials</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9" name="TextBox 68">
            <a:extLst>
              <a:ext uri="{FF2B5EF4-FFF2-40B4-BE49-F238E27FC236}">
                <a16:creationId xmlns:a16="http://schemas.microsoft.com/office/drawing/2014/main" id="{3117D461-ECA2-5C17-CCFE-E981EC3E298D}"/>
              </a:ext>
            </a:extLst>
          </p:cNvPr>
          <p:cNvSpPr txBox="1"/>
          <p:nvPr/>
        </p:nvSpPr>
        <p:spPr>
          <a:xfrm>
            <a:off x="6105261" y="3760109"/>
            <a:ext cx="1994136"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Real World Usage</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85" name="Rectangle: Rounded Corners 13">
            <a:extLst>
              <a:ext uri="{FF2B5EF4-FFF2-40B4-BE49-F238E27FC236}">
                <a16:creationId xmlns:a16="http://schemas.microsoft.com/office/drawing/2014/main" id="{9BC09BB3-591C-A52D-C4EE-46FE467B1E69}"/>
              </a:ext>
            </a:extLst>
          </p:cNvPr>
          <p:cNvSpPr/>
          <p:nvPr/>
        </p:nvSpPr>
        <p:spPr>
          <a:xfrm>
            <a:off x="4827313" y="4569134"/>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86" name="Oval 85">
            <a:extLst>
              <a:ext uri="{FF2B5EF4-FFF2-40B4-BE49-F238E27FC236}">
                <a16:creationId xmlns:a16="http://schemas.microsoft.com/office/drawing/2014/main" id="{3852EB1C-D872-7AEF-5392-521093C9B004}"/>
              </a:ext>
            </a:extLst>
          </p:cNvPr>
          <p:cNvSpPr/>
          <p:nvPr/>
        </p:nvSpPr>
        <p:spPr>
          <a:xfrm>
            <a:off x="3720552" y="4676614"/>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7" name="Straight Connector 86">
            <a:extLst>
              <a:ext uri="{FF2B5EF4-FFF2-40B4-BE49-F238E27FC236}">
                <a16:creationId xmlns:a16="http://schemas.microsoft.com/office/drawing/2014/main" id="{BCFF7D34-3837-CF50-FF35-564DD707C5AA}"/>
              </a:ext>
            </a:extLst>
          </p:cNvPr>
          <p:cNvCxnSpPr>
            <a:cxnSpLocks/>
            <a:stCxn id="86" idx="6"/>
            <a:endCxn id="85" idx="1"/>
          </p:cNvCxnSpPr>
          <p:nvPr/>
        </p:nvCxnSpPr>
        <p:spPr>
          <a:xfrm>
            <a:off x="3961212" y="4796943"/>
            <a:ext cx="866101" cy="184615"/>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5488CCF-BCA4-5507-4CA2-CB9A6A6EBAAD}"/>
              </a:ext>
            </a:extLst>
          </p:cNvPr>
          <p:cNvSpPr txBox="1"/>
          <p:nvPr/>
        </p:nvSpPr>
        <p:spPr>
          <a:xfrm>
            <a:off x="5516959" y="4815135"/>
            <a:ext cx="1960473"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Defianz Direction</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Tree>
    <p:extLst>
      <p:ext uri="{BB962C8B-B14F-4D97-AF65-F5344CB8AC3E}">
        <p14:creationId xmlns:p14="http://schemas.microsoft.com/office/powerpoint/2010/main" val="355349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BE20A8-2525-4680-9E90-891E396C740F}"/>
              </a:ext>
            </a:extLst>
          </p:cNvPr>
          <p:cNvGrpSpPr/>
          <p:nvPr/>
        </p:nvGrpSpPr>
        <p:grpSpPr>
          <a:xfrm>
            <a:off x="967824" y="359059"/>
            <a:ext cx="4414219" cy="6520714"/>
            <a:chOff x="1200052" y="446143"/>
            <a:chExt cx="4340527" cy="6411856"/>
          </a:xfrm>
        </p:grpSpPr>
        <p:pic>
          <p:nvPicPr>
            <p:cNvPr id="5" name="Graphic 4">
              <a:extLst>
                <a:ext uri="{FF2B5EF4-FFF2-40B4-BE49-F238E27FC236}">
                  <a16:creationId xmlns:a16="http://schemas.microsoft.com/office/drawing/2014/main" id="{FB29C184-4B7F-464D-91CC-CC2473FFF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0052" y="446143"/>
              <a:ext cx="4025091" cy="3113485"/>
            </a:xfrm>
            <a:prstGeom prst="rect">
              <a:avLst/>
            </a:prstGeom>
          </p:spPr>
        </p:pic>
        <p:pic>
          <p:nvPicPr>
            <p:cNvPr id="3" name="Graphic 2">
              <a:extLst>
                <a:ext uri="{FF2B5EF4-FFF2-40B4-BE49-F238E27FC236}">
                  <a16:creationId xmlns:a16="http://schemas.microsoft.com/office/drawing/2014/main" id="{F47C7362-E8A2-466A-AC5A-1825690D7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052" y="1262742"/>
              <a:ext cx="4340527" cy="5595257"/>
            </a:xfrm>
            <a:prstGeom prst="rect">
              <a:avLst/>
            </a:prstGeom>
          </p:spPr>
        </p:pic>
      </p:grpSp>
      <p:grpSp>
        <p:nvGrpSpPr>
          <p:cNvPr id="7" name="Group 6">
            <a:extLst>
              <a:ext uri="{FF2B5EF4-FFF2-40B4-BE49-F238E27FC236}">
                <a16:creationId xmlns:a16="http://schemas.microsoft.com/office/drawing/2014/main" id="{2C531BCD-2D9D-4CB8-9050-886C81D70A2D}"/>
              </a:ext>
            </a:extLst>
          </p:cNvPr>
          <p:cNvGrpSpPr/>
          <p:nvPr/>
        </p:nvGrpSpPr>
        <p:grpSpPr>
          <a:xfrm>
            <a:off x="5419810" y="1916643"/>
            <a:ext cx="6134100" cy="2470717"/>
            <a:chOff x="5419810" y="1916643"/>
            <a:chExt cx="6134100" cy="2470717"/>
          </a:xfrm>
        </p:grpSpPr>
        <p:grpSp>
          <p:nvGrpSpPr>
            <p:cNvPr id="8" name="Group 7">
              <a:extLst>
                <a:ext uri="{FF2B5EF4-FFF2-40B4-BE49-F238E27FC236}">
                  <a16:creationId xmlns:a16="http://schemas.microsoft.com/office/drawing/2014/main" id="{075539BC-51B0-4AF1-922D-2992C64C4FF6}"/>
                </a:ext>
              </a:extLst>
            </p:cNvPr>
            <p:cNvGrpSpPr/>
            <p:nvPr/>
          </p:nvGrpSpPr>
          <p:grpSpPr>
            <a:xfrm>
              <a:off x="5419810" y="1916643"/>
              <a:ext cx="6134100" cy="2470717"/>
              <a:chOff x="5419810" y="1916643"/>
              <a:chExt cx="6134100" cy="2470717"/>
            </a:xfrm>
          </p:grpSpPr>
          <p:grpSp>
            <p:nvGrpSpPr>
              <p:cNvPr id="10" name="Group 9">
                <a:extLst>
                  <a:ext uri="{FF2B5EF4-FFF2-40B4-BE49-F238E27FC236}">
                    <a16:creationId xmlns:a16="http://schemas.microsoft.com/office/drawing/2014/main" id="{EF99E7E8-E1D2-4A0A-BEC6-E78E1E0778EA}"/>
                  </a:ext>
                </a:extLst>
              </p:cNvPr>
              <p:cNvGrpSpPr/>
              <p:nvPr/>
            </p:nvGrpSpPr>
            <p:grpSpPr>
              <a:xfrm>
                <a:off x="5419810" y="1916643"/>
                <a:ext cx="6134100" cy="2470717"/>
                <a:chOff x="300717" y="537886"/>
                <a:chExt cx="6134100" cy="2470717"/>
              </a:xfrm>
            </p:grpSpPr>
            <p:sp>
              <p:nvSpPr>
                <p:cNvPr id="12" name="TextBox 11">
                  <a:extLst>
                    <a:ext uri="{FF2B5EF4-FFF2-40B4-BE49-F238E27FC236}">
                      <a16:creationId xmlns:a16="http://schemas.microsoft.com/office/drawing/2014/main" id="{9798E5C1-40BA-48AB-B72E-F4F3F492CDE3}"/>
                    </a:ext>
                  </a:extLst>
                </p:cNvPr>
                <p:cNvSpPr txBox="1"/>
                <p:nvPr/>
              </p:nvSpPr>
              <p:spPr>
                <a:xfrm>
                  <a:off x="767880" y="537886"/>
                  <a:ext cx="5666937"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Reference Materials</a:t>
                  </a:r>
                  <a:endParaRPr lang="en-US" sz="4800" dirty="0">
                    <a:solidFill>
                      <a:schemeClr val="accent1"/>
                    </a:solidFill>
                    <a:latin typeface="Red Hat Display" panose="02010503040201060303" pitchFamily="2" charset="77"/>
                  </a:endParaRPr>
                </a:p>
              </p:txBody>
            </p:sp>
            <p:sp>
              <p:nvSpPr>
                <p:cNvPr id="13" name="TextBox 12">
                  <a:extLst>
                    <a:ext uri="{FF2B5EF4-FFF2-40B4-BE49-F238E27FC236}">
                      <a16:creationId xmlns:a16="http://schemas.microsoft.com/office/drawing/2014/main" id="{6CCC235C-2BA1-4315-952B-606B77587852}"/>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4" name="Subtitle demo text">
                  <a:extLst>
                    <a:ext uri="{FF2B5EF4-FFF2-40B4-BE49-F238E27FC236}">
                      <a16:creationId xmlns:a16="http://schemas.microsoft.com/office/drawing/2014/main" id="{0F9A83AB-42F2-495C-9739-E0A3C5D5D8B6}"/>
                    </a:ext>
                  </a:extLst>
                </p:cNvPr>
                <p:cNvSpPr/>
                <p:nvPr/>
              </p:nvSpPr>
              <p:spPr>
                <a:xfrm>
                  <a:off x="1852843" y="2352013"/>
                  <a:ext cx="4581974"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Any related content for this platform can be located here.</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10D8A74A-E128-4A8A-A9FC-93FD2A4498C2}"/>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a:extLst>
                <a:ext uri="{FF2B5EF4-FFF2-40B4-BE49-F238E27FC236}">
                  <a16:creationId xmlns:a16="http://schemas.microsoft.com/office/drawing/2014/main" id="{0267C25E-9ABE-4275-B3A5-1D93ACC2D6BF}"/>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Supporting Content</a:t>
              </a:r>
            </a:p>
          </p:txBody>
        </p:sp>
      </p:grpSp>
      <p:sp>
        <p:nvSpPr>
          <p:cNvPr id="15" name="Freeform 16">
            <a:extLst>
              <a:ext uri="{FF2B5EF4-FFF2-40B4-BE49-F238E27FC236}">
                <a16:creationId xmlns:a16="http://schemas.microsoft.com/office/drawing/2014/main" id="{77B1AE7C-2116-45D8-8972-697DB408418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CEBDC6D-0AB4-4690-AAFC-D1C2C249DBA1}"/>
              </a:ext>
            </a:extLst>
          </p:cNvPr>
          <p:cNvGrpSpPr/>
          <p:nvPr/>
        </p:nvGrpSpPr>
        <p:grpSpPr>
          <a:xfrm>
            <a:off x="10748874" y="-373095"/>
            <a:ext cx="1829836" cy="1775895"/>
            <a:chOff x="10748874" y="-373095"/>
            <a:chExt cx="1829836" cy="1775895"/>
          </a:xfrm>
        </p:grpSpPr>
        <p:sp>
          <p:nvSpPr>
            <p:cNvPr id="17" name="Freeform: Shape 16">
              <a:extLst>
                <a:ext uri="{FF2B5EF4-FFF2-40B4-BE49-F238E27FC236}">
                  <a16:creationId xmlns:a16="http://schemas.microsoft.com/office/drawing/2014/main" id="{40A619F1-F56E-4758-836F-16E1ACC9AA2A}"/>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F0CD4BF-3ACA-47E1-9B52-24A131BFE67B}"/>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936B57-221D-48CC-AABF-DCFB4E979139}"/>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2284B7C8-636B-EF6D-F85B-7A35AB7D1BFD}"/>
              </a:ext>
            </a:extLst>
          </p:cNvPr>
          <p:cNvSpPr>
            <a:spLocks noGrp="1"/>
          </p:cNvSpPr>
          <p:nvPr>
            <p:ph type="sldNum" sz="quarter" idx="12"/>
          </p:nvPr>
        </p:nvSpPr>
        <p:spPr/>
        <p:txBody>
          <a:bodyPr/>
          <a:lstStyle/>
          <a:p>
            <a:fld id="{13977CFE-518C-4DE5-A6A8-72B8FCA09D3F}" type="slidenum">
              <a:rPr lang="en-US" smtClean="0"/>
              <a:t>20</a:t>
            </a:fld>
            <a:endParaRPr lang="en-US"/>
          </a:p>
        </p:txBody>
      </p:sp>
    </p:spTree>
    <p:extLst>
      <p:ext uri="{BB962C8B-B14F-4D97-AF65-F5344CB8AC3E}">
        <p14:creationId xmlns:p14="http://schemas.microsoft.com/office/powerpoint/2010/main" val="2089112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501827" cy="830997"/>
            <a:chOff x="1529280" y="203941"/>
            <a:chExt cx="550182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50182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Open-Source Links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7" name="Google Shape;1214;p75">
            <a:extLst>
              <a:ext uri="{FF2B5EF4-FFF2-40B4-BE49-F238E27FC236}">
                <a16:creationId xmlns:a16="http://schemas.microsoft.com/office/drawing/2014/main" id="{03B8ABBF-A010-88E0-2B01-405CB433F374}"/>
              </a:ext>
            </a:extLst>
          </p:cNvPr>
          <p:cNvSpPr txBox="1"/>
          <p:nvPr/>
        </p:nvSpPr>
        <p:spPr>
          <a:xfrm>
            <a:off x="765316" y="1932656"/>
            <a:ext cx="3383280" cy="142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Connect:</a:t>
            </a:r>
            <a:r>
              <a:rPr lang="en-US" sz="1100" dirty="0">
                <a:solidFill>
                  <a:schemeClr val="dk1"/>
                </a:solidFill>
                <a:latin typeface="Red Hat Display"/>
                <a:ea typeface="Red Hat Display"/>
                <a:cs typeface="Red Hat Display"/>
                <a:sym typeface="Red Hat Display"/>
              </a:rPr>
              <a:t> is how iDaaS can process data from potentially from hundreds of available systems, industry standards and data formats. The ability to connect to/from systems is iDaaS Connect, within this one repository there are dozens of defined modules for connecting to data such as Blue Button, HL7, FHIR, EDI, APIs, Kafka, JDBC, FTP/FTP(s), File, SAP, Cloud Vendor(s) and many more included. While it is one repository it has all the iDaaS Connect branded modules within it.</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2"/>
              </a:rPr>
              <a:t>https://github.com/Project-Herophilus/iDaaS-Connect</a:t>
            </a:r>
            <a:br>
              <a:rPr lang="en-US" sz="1100" dirty="0">
                <a:solidFill>
                  <a:schemeClr val="lt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p:txBody>
      </p:sp>
      <p:sp>
        <p:nvSpPr>
          <p:cNvPr id="8" name="Google Shape;1216;p75">
            <a:extLst>
              <a:ext uri="{FF2B5EF4-FFF2-40B4-BE49-F238E27FC236}">
                <a16:creationId xmlns:a16="http://schemas.microsoft.com/office/drawing/2014/main" id="{C588262F-3480-5C98-7967-BCF4EFE3745B}"/>
              </a:ext>
            </a:extLst>
          </p:cNvPr>
          <p:cNvSpPr txBox="1"/>
          <p:nvPr/>
        </p:nvSpPr>
        <p:spPr>
          <a:xfrm>
            <a:off x="765315" y="4356873"/>
            <a:ext cx="3130819" cy="11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100" b="1" dirty="0">
                <a:solidFill>
                  <a:schemeClr val="dk1"/>
                </a:solidFill>
                <a:latin typeface="Red Hat Display"/>
                <a:ea typeface="Red Hat Display"/>
                <a:cs typeface="Red Hat Display"/>
                <a:sym typeface="Red Hat Display"/>
              </a:rPr>
              <a:t>iDaaS DREAM:</a:t>
            </a:r>
            <a:r>
              <a:rPr lang="en-US" sz="1100" dirty="0">
                <a:solidFill>
                  <a:schemeClr val="dk1"/>
                </a:solidFill>
                <a:latin typeface="Red Hat Display"/>
                <a:ea typeface="Red Hat Display"/>
                <a:cs typeface="Red Hat Display"/>
                <a:sym typeface="Red Hat Display"/>
              </a:rPr>
              <a:t>  DREAM (Data Real Time Enterprise Automation). Implementable and extensible data applications built to support business needs. This repository contains assets developed in Java, JavaScript, and Quarkus.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3"/>
              </a:rPr>
              <a:t>https://github.com/Project-Herophilus/iDaaS-DReAM</a:t>
            </a:r>
            <a:endParaRPr sz="1100" dirty="0">
              <a:solidFill>
                <a:srgbClr val="FFFFFF"/>
              </a:solidFill>
              <a:latin typeface="Red Hat Display"/>
              <a:ea typeface="Red Hat Display"/>
              <a:cs typeface="Red Hat Display"/>
              <a:sym typeface="Red Hat Display"/>
            </a:endParaRPr>
          </a:p>
        </p:txBody>
      </p:sp>
      <p:sp>
        <p:nvSpPr>
          <p:cNvPr id="9" name="Google Shape;1217;p75">
            <a:extLst>
              <a:ext uri="{FF2B5EF4-FFF2-40B4-BE49-F238E27FC236}">
                <a16:creationId xmlns:a16="http://schemas.microsoft.com/office/drawing/2014/main" id="{5752F528-A73D-07E4-3722-3A86BE83C850}"/>
              </a:ext>
            </a:extLst>
          </p:cNvPr>
          <p:cNvSpPr txBox="1"/>
          <p:nvPr/>
        </p:nvSpPr>
        <p:spPr>
          <a:xfrm>
            <a:off x="4418258" y="1937371"/>
            <a:ext cx="2786100" cy="8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KIC:</a:t>
            </a:r>
            <a:r>
              <a:rPr lang="en-US" sz="1100" dirty="0">
                <a:solidFill>
                  <a:schemeClr val="dk1"/>
                </a:solidFill>
                <a:latin typeface="Red Hat Display"/>
                <a:ea typeface="Red Hat Display"/>
                <a:cs typeface="Red Hat Display"/>
                <a:sym typeface="Red Hat Display"/>
              </a:rPr>
              <a:t>  KIC (Knowledge, Insight and Conformance). This is the place where all auditing, error handling and iDaaS insight occurs. This platform includes both an internal (iDaaS) and an external data processing capability with endpoints available for easy system connectivity.</a:t>
            </a:r>
            <a:br>
              <a:rPr lang="en-US" sz="1100" dirty="0">
                <a:solidFill>
                  <a:schemeClr val="dk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4"/>
              </a:rPr>
              <a:t>https://github.com/Project-Herophilus/iDaaS-KIC</a:t>
            </a:r>
            <a:endParaRPr sz="1100" dirty="0">
              <a:solidFill>
                <a:srgbClr val="FFFFFF"/>
              </a:solidFill>
              <a:latin typeface="Red Hat Display"/>
              <a:ea typeface="Red Hat Display"/>
              <a:cs typeface="Red Hat Display"/>
              <a:sym typeface="Red Hat Display"/>
            </a:endParaRPr>
          </a:p>
        </p:txBody>
      </p:sp>
      <p:cxnSp>
        <p:nvCxnSpPr>
          <p:cNvPr id="15" name="Google Shape;1218;p75">
            <a:extLst>
              <a:ext uri="{FF2B5EF4-FFF2-40B4-BE49-F238E27FC236}">
                <a16:creationId xmlns:a16="http://schemas.microsoft.com/office/drawing/2014/main" id="{D189322E-91AB-6E65-9B8D-3BD346418475}"/>
              </a:ext>
            </a:extLst>
          </p:cNvPr>
          <p:cNvCxnSpPr>
            <a:cxnSpLocks/>
          </p:cNvCxnSpPr>
          <p:nvPr/>
        </p:nvCxnSpPr>
        <p:spPr>
          <a:xfrm>
            <a:off x="4273958" y="2645306"/>
            <a:ext cx="0" cy="3212100"/>
          </a:xfrm>
          <a:prstGeom prst="straightConnector1">
            <a:avLst/>
          </a:prstGeom>
          <a:noFill/>
          <a:ln w="9525" cap="flat" cmpd="sng">
            <a:solidFill>
              <a:srgbClr val="EE0000"/>
            </a:solidFill>
            <a:prstDash val="solid"/>
            <a:round/>
            <a:headEnd type="none" w="med" len="med"/>
            <a:tailEnd type="none" w="med" len="med"/>
          </a:ln>
        </p:spPr>
      </p:cxnSp>
      <p:cxnSp>
        <p:nvCxnSpPr>
          <p:cNvPr id="16" name="Google Shape;1219;p75">
            <a:extLst>
              <a:ext uri="{FF2B5EF4-FFF2-40B4-BE49-F238E27FC236}">
                <a16:creationId xmlns:a16="http://schemas.microsoft.com/office/drawing/2014/main" id="{D785CD89-B69C-84C3-0E31-BDBEE0BAFCB7}"/>
              </a:ext>
            </a:extLst>
          </p:cNvPr>
          <p:cNvCxnSpPr>
            <a:cxnSpLocks/>
          </p:cNvCxnSpPr>
          <p:nvPr/>
        </p:nvCxnSpPr>
        <p:spPr>
          <a:xfrm>
            <a:off x="7283858" y="2645306"/>
            <a:ext cx="0" cy="3212100"/>
          </a:xfrm>
          <a:prstGeom prst="straightConnector1">
            <a:avLst/>
          </a:prstGeom>
          <a:noFill/>
          <a:ln w="9525" cap="flat" cmpd="sng">
            <a:solidFill>
              <a:srgbClr val="EE0000"/>
            </a:solidFill>
            <a:prstDash val="solid"/>
            <a:round/>
            <a:headEnd type="none" w="med" len="med"/>
            <a:tailEnd type="none" w="med" len="med"/>
          </a:ln>
        </p:spPr>
      </p:cxnSp>
      <p:sp>
        <p:nvSpPr>
          <p:cNvPr id="17" name="Google Shape;1220;p75">
            <a:extLst>
              <a:ext uri="{FF2B5EF4-FFF2-40B4-BE49-F238E27FC236}">
                <a16:creationId xmlns:a16="http://schemas.microsoft.com/office/drawing/2014/main" id="{88CE54DC-FD5E-C566-F292-9A43E9459621}"/>
              </a:ext>
            </a:extLst>
          </p:cNvPr>
          <p:cNvSpPr txBox="1"/>
          <p:nvPr/>
        </p:nvSpPr>
        <p:spPr>
          <a:xfrm>
            <a:off x="7384320" y="1907071"/>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DataSynthesis:</a:t>
            </a:r>
            <a:r>
              <a:rPr lang="en-US" sz="1100" dirty="0">
                <a:solidFill>
                  <a:schemeClr val="dk1"/>
                </a:solidFill>
                <a:latin typeface="Red Hat Display"/>
                <a:ea typeface="Red Hat Display"/>
                <a:cs typeface="Red Hat Display"/>
                <a:sym typeface="Red Hat Display"/>
              </a:rPr>
              <a:t>  Open-Source platform for building synthetic/fictitious data for business/healthcare needs. Has over 100B data attributes for immediate usage and contains over 20+ data-specific areas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5"/>
              </a:rPr>
              <a:t>https://github.com/Project-Herophilus/DataSynthesis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cxnSp>
        <p:nvCxnSpPr>
          <p:cNvPr id="18" name="Google Shape;1221;p75">
            <a:extLst>
              <a:ext uri="{FF2B5EF4-FFF2-40B4-BE49-F238E27FC236}">
                <a16:creationId xmlns:a16="http://schemas.microsoft.com/office/drawing/2014/main" id="{7B1D69C3-EBDE-469C-068A-F3800B97F449}"/>
              </a:ext>
            </a:extLst>
          </p:cNvPr>
          <p:cNvCxnSpPr>
            <a:cxnSpLocks/>
          </p:cNvCxnSpPr>
          <p:nvPr/>
        </p:nvCxnSpPr>
        <p:spPr>
          <a:xfrm flipH="1">
            <a:off x="2694728" y="1737627"/>
            <a:ext cx="5872500" cy="19500"/>
          </a:xfrm>
          <a:prstGeom prst="straightConnector1">
            <a:avLst/>
          </a:prstGeom>
          <a:noFill/>
          <a:ln w="9525" cap="flat" cmpd="sng">
            <a:solidFill>
              <a:srgbClr val="EE0000"/>
            </a:solidFill>
            <a:prstDash val="solid"/>
            <a:round/>
            <a:headEnd type="none" w="med" len="med"/>
            <a:tailEnd type="none" w="med" len="med"/>
          </a:ln>
        </p:spPr>
      </p:cxnSp>
      <p:sp>
        <p:nvSpPr>
          <p:cNvPr id="20" name="Google Shape;1224;p75">
            <a:extLst>
              <a:ext uri="{FF2B5EF4-FFF2-40B4-BE49-F238E27FC236}">
                <a16:creationId xmlns:a16="http://schemas.microsoft.com/office/drawing/2014/main" id="{A2C9C85B-F70B-8D4B-CABA-A6A1C29F8ED8}"/>
              </a:ext>
            </a:extLst>
          </p:cNvPr>
          <p:cNvSpPr txBox="1"/>
          <p:nvPr/>
        </p:nvSpPr>
        <p:spPr>
          <a:xfrm>
            <a:off x="4418865" y="4052262"/>
            <a:ext cx="2647200" cy="11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 Simulators: </a:t>
            </a:r>
            <a:r>
              <a:rPr lang="en-US" sz="1100" dirty="0">
                <a:solidFill>
                  <a:schemeClr val="dk1"/>
                </a:solidFill>
                <a:latin typeface="Red Hat Display"/>
                <a:ea typeface="Red Hat Display"/>
                <a:cs typeface="Red Hat Display"/>
                <a:sym typeface="Red Hat Display"/>
              </a:rPr>
              <a:t>Designed and being implemented to help healthcare resources test iDaaS and validate implementations. Included within several of the modules are the ability to “blast” systems with transactions to performance test as well.</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dirty="0">
                <a:solidFill>
                  <a:schemeClr val="dk1"/>
                </a:solidFill>
                <a:latin typeface="Red Hat Display"/>
                <a:ea typeface="Red Hat Display"/>
                <a:cs typeface="Red Hat Display"/>
                <a:sym typeface="Red Hat Display"/>
              </a:rPr>
              <a:t>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6"/>
              </a:rPr>
              <a:t>https://github.com/Project-Herophilus/DataSimulators</a:t>
            </a:r>
            <a:endParaRPr sz="1100" dirty="0">
              <a:solidFill>
                <a:srgbClr val="FFFFFF"/>
              </a:solidFill>
              <a:latin typeface="Red Hat Display"/>
              <a:ea typeface="Red Hat Display"/>
              <a:cs typeface="Red Hat Display"/>
              <a:sym typeface="Red Hat Display"/>
            </a:endParaRPr>
          </a:p>
        </p:txBody>
      </p:sp>
      <p:sp>
        <p:nvSpPr>
          <p:cNvPr id="21" name="Google Shape;1226;p75">
            <a:extLst>
              <a:ext uri="{FF2B5EF4-FFF2-40B4-BE49-F238E27FC236}">
                <a16:creationId xmlns:a16="http://schemas.microsoft.com/office/drawing/2014/main" id="{8F313A33-C518-8ACC-D115-76DA2D8044E3}"/>
              </a:ext>
            </a:extLst>
          </p:cNvPr>
          <p:cNvSpPr txBox="1"/>
          <p:nvPr/>
        </p:nvSpPr>
        <p:spPr>
          <a:xfrm>
            <a:off x="7384720" y="4398974"/>
            <a:ext cx="2913000" cy="6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b="1" dirty="0">
                <a:solidFill>
                  <a:schemeClr val="dk1"/>
                </a:solidFill>
                <a:latin typeface="Red Hat Display"/>
                <a:ea typeface="Red Hat Display"/>
                <a:cs typeface="Red Hat Display"/>
                <a:sym typeface="Red Hat Display"/>
              </a:rPr>
              <a:t>Docker Hub</a:t>
            </a:r>
            <a:r>
              <a:rPr lang="en-US" sz="1400" b="1" dirty="0">
                <a:solidFill>
                  <a:schemeClr val="dk1"/>
                </a:solidFill>
                <a:latin typeface="Red Hat Display"/>
                <a:ea typeface="Red Hat Display"/>
                <a:cs typeface="Red Hat Display"/>
                <a:sym typeface="Red Hat Display"/>
              </a:rPr>
              <a:t>:</a:t>
            </a:r>
            <a:endParaRPr sz="1000" b="1"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dirty="0">
                <a:solidFill>
                  <a:schemeClr val="dk1"/>
                </a:solidFill>
                <a:latin typeface="Red Hat Display"/>
                <a:ea typeface="Red Hat Display"/>
                <a:cs typeface="Red Hat Display"/>
                <a:sym typeface="Red Hat Display"/>
              </a:rPr>
              <a:t>All projects are being re-tooled to land in Docker Hub with automated CI/CD </a:t>
            </a:r>
            <a:r>
              <a:rPr lang="en-US" sz="1100" dirty="0" err="1">
                <a:solidFill>
                  <a:schemeClr val="dk1"/>
                </a:solidFill>
                <a:latin typeface="Red Hat Display"/>
                <a:ea typeface="Red Hat Display"/>
                <a:cs typeface="Red Hat Display"/>
                <a:sym typeface="Red Hat Display"/>
              </a:rPr>
              <a:t>automation.</a:t>
            </a:r>
            <a:r>
              <a:rPr lang="en-US" sz="1100" dirty="0" err="1">
                <a:solidFill>
                  <a:schemeClr val="lt1"/>
                </a:solidFill>
                <a:latin typeface="Red Hat Display"/>
                <a:ea typeface="Red Hat Display"/>
                <a:cs typeface="Red Hat Display"/>
                <a:sym typeface="Red Hat Display"/>
              </a:rPr>
              <a:t>howing</a:t>
            </a:r>
            <a:endParaRPr sz="1100" dirty="0">
              <a:solidFill>
                <a:schemeClr val="lt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u="sng" dirty="0">
                <a:solidFill>
                  <a:schemeClr val="hlink"/>
                </a:solidFill>
                <a:latin typeface="Red Hat Display"/>
                <a:ea typeface="Red Hat Display"/>
                <a:cs typeface="Red Hat Display"/>
                <a:sym typeface="Red Hat Display"/>
                <a:hlinkClick r:id="rId7"/>
              </a:rPr>
              <a:t>https://hub.docker.com/search?q=rhhcarch&amp;source=community</a:t>
            </a:r>
            <a:endParaRPr sz="1100" dirty="0">
              <a:solidFill>
                <a:schemeClr val="dk1"/>
              </a:solidFill>
              <a:latin typeface="Red Hat Display"/>
              <a:ea typeface="Red Hat Display"/>
              <a:cs typeface="Red Hat Display"/>
              <a:sym typeface="Red Hat Display"/>
            </a:endParaRPr>
          </a:p>
        </p:txBody>
      </p:sp>
      <p:sp>
        <p:nvSpPr>
          <p:cNvPr id="25" name="Google Shape;1215;p75">
            <a:extLst>
              <a:ext uri="{FF2B5EF4-FFF2-40B4-BE49-F238E27FC236}">
                <a16:creationId xmlns:a16="http://schemas.microsoft.com/office/drawing/2014/main" id="{010571F2-2286-D764-7025-2EC117062340}"/>
              </a:ext>
            </a:extLst>
          </p:cNvPr>
          <p:cNvSpPr txBox="1"/>
          <p:nvPr/>
        </p:nvSpPr>
        <p:spPr>
          <a:xfrm>
            <a:off x="2528511" y="1123442"/>
            <a:ext cx="7013053" cy="5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sz="1400" b="1" dirty="0">
                <a:solidFill>
                  <a:schemeClr val="dk1"/>
                </a:solidFill>
                <a:latin typeface="Red Hat Display"/>
                <a:ea typeface="Red Hat Display"/>
                <a:cs typeface="Red Hat Display"/>
                <a:sym typeface="Red Hat Display"/>
              </a:rPr>
              <a:t>Upstream intelligent DaaS GitHub Site:</a:t>
            </a:r>
            <a:r>
              <a:rPr lang="en-US" sz="1400" b="1" dirty="0">
                <a:solidFill>
                  <a:schemeClr val="dk1"/>
                </a:solidFill>
                <a:uFill>
                  <a:noFill/>
                </a:uFill>
                <a:latin typeface="Red Hat Display"/>
                <a:ea typeface="Red Hat Display"/>
                <a:cs typeface="Red Hat Display"/>
                <a:sym typeface="Red Hat Display"/>
              </a:rPr>
              <a:t> </a:t>
            </a:r>
            <a:r>
              <a:rPr lang="en-US" sz="1400" u="sng" dirty="0">
                <a:solidFill>
                  <a:schemeClr val="hlink"/>
                </a:solidFill>
                <a:latin typeface="Red Hat Display"/>
                <a:ea typeface="Red Hat Display"/>
                <a:cs typeface="Red Hat Display"/>
                <a:sym typeface="Red Hat Display"/>
                <a:hlinkClick r:id="rId8"/>
              </a:rPr>
              <a:t>https://github.com/Project-Herophilus/</a:t>
            </a:r>
            <a:endParaRPr sz="1400" dirty="0">
              <a:solidFill>
                <a:schemeClr val="dk1"/>
              </a:solidFill>
              <a:latin typeface="Red Hat Display"/>
              <a:ea typeface="Red Hat Display"/>
              <a:cs typeface="Red Hat Display"/>
              <a:sym typeface="Red Hat Display"/>
            </a:endParaRPr>
          </a:p>
        </p:txBody>
      </p:sp>
      <p:sp>
        <p:nvSpPr>
          <p:cNvPr id="26" name="Slide Number Placeholder 25">
            <a:extLst>
              <a:ext uri="{FF2B5EF4-FFF2-40B4-BE49-F238E27FC236}">
                <a16:creationId xmlns:a16="http://schemas.microsoft.com/office/drawing/2014/main" id="{4A6FFE56-7532-517F-121D-18BA696749CA}"/>
              </a:ext>
            </a:extLst>
          </p:cNvPr>
          <p:cNvSpPr>
            <a:spLocks noGrp="1"/>
          </p:cNvSpPr>
          <p:nvPr>
            <p:ph type="sldNum" sz="quarter" idx="12"/>
          </p:nvPr>
        </p:nvSpPr>
        <p:spPr/>
        <p:txBody>
          <a:bodyPr/>
          <a:lstStyle/>
          <a:p>
            <a:fld id="{13977CFE-518C-4DE5-A6A8-72B8FCA09D3F}" type="slidenum">
              <a:rPr lang="en-US" smtClean="0">
                <a:latin typeface="Red Hat Display" panose="02010503040201060303" pitchFamily="2" charset="77"/>
              </a:rPr>
              <a:t>21</a:t>
            </a:fld>
            <a:endParaRPr lang="en-US" dirty="0">
              <a:latin typeface="Red Hat Display" panose="02010503040201060303" pitchFamily="2" charset="77"/>
            </a:endParaRPr>
          </a:p>
        </p:txBody>
      </p:sp>
      <p:sp>
        <p:nvSpPr>
          <p:cNvPr id="3" name="Google Shape;1220;p75">
            <a:extLst>
              <a:ext uri="{FF2B5EF4-FFF2-40B4-BE49-F238E27FC236}">
                <a16:creationId xmlns:a16="http://schemas.microsoft.com/office/drawing/2014/main" id="{1B2D32BC-1F2A-0AD4-A471-2BDD8B93E140}"/>
              </a:ext>
            </a:extLst>
          </p:cNvPr>
          <p:cNvSpPr txBox="1"/>
          <p:nvPr/>
        </p:nvSpPr>
        <p:spPr>
          <a:xfrm>
            <a:off x="7384320" y="3623554"/>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Defianz:</a:t>
            </a:r>
            <a:r>
              <a:rPr lang="en-US" sz="1100" dirty="0">
                <a:solidFill>
                  <a:schemeClr val="dk1"/>
                </a:solidFill>
                <a:latin typeface="Red Hat Display"/>
                <a:ea typeface="Red Hat Display"/>
                <a:cs typeface="Red Hat Display"/>
                <a:sym typeface="Red Hat Display"/>
              </a:rPr>
              <a:t>  Open-Source platform for de-identification and/or anonymization.</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9"/>
              </a:rPr>
              <a:t>https://github.com/Project-Herophilus/Defianz</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sp>
        <p:nvSpPr>
          <p:cNvPr id="6" name="Rectangle 5">
            <a:extLst>
              <a:ext uri="{FF2B5EF4-FFF2-40B4-BE49-F238E27FC236}">
                <a16:creationId xmlns:a16="http://schemas.microsoft.com/office/drawing/2014/main" id="{44DA4F32-3B5A-B840-C18B-0FC1C51883A1}"/>
              </a:ext>
            </a:extLst>
          </p:cNvPr>
          <p:cNvSpPr/>
          <p:nvPr/>
        </p:nvSpPr>
        <p:spPr>
          <a:xfrm>
            <a:off x="7419253" y="3579491"/>
            <a:ext cx="3200553" cy="9644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82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0855835-350E-4516-9D1A-0F7BA85E7B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339685"/>
            <a:ext cx="5680948" cy="4178631"/>
          </a:xfrm>
          <a:prstGeom prst="rect">
            <a:avLst/>
          </a:prstGeom>
        </p:spPr>
      </p:pic>
      <p:grpSp>
        <p:nvGrpSpPr>
          <p:cNvPr id="4" name="Group 3">
            <a:extLst>
              <a:ext uri="{FF2B5EF4-FFF2-40B4-BE49-F238E27FC236}">
                <a16:creationId xmlns:a16="http://schemas.microsoft.com/office/drawing/2014/main" id="{7A382989-8803-4208-9A9B-168D7985572D}"/>
              </a:ext>
            </a:extLst>
          </p:cNvPr>
          <p:cNvGrpSpPr/>
          <p:nvPr/>
        </p:nvGrpSpPr>
        <p:grpSpPr>
          <a:xfrm>
            <a:off x="6729628" y="3379700"/>
            <a:ext cx="4572739" cy="1996446"/>
            <a:chOff x="7229846" y="2617113"/>
            <a:chExt cx="4572739" cy="1996446"/>
          </a:xfrm>
        </p:grpSpPr>
        <p:sp>
          <p:nvSpPr>
            <p:cNvPr id="8" name="TextBox 7">
              <a:extLst>
                <a:ext uri="{FF2B5EF4-FFF2-40B4-BE49-F238E27FC236}">
                  <a16:creationId xmlns:a16="http://schemas.microsoft.com/office/drawing/2014/main" id="{24E32BD6-24C5-4718-821D-C92109090613}"/>
                </a:ext>
              </a:extLst>
            </p:cNvPr>
            <p:cNvSpPr txBox="1"/>
            <p:nvPr/>
          </p:nvSpPr>
          <p:spPr>
            <a:xfrm>
              <a:off x="7229846" y="2617113"/>
              <a:ext cx="4572739" cy="861774"/>
            </a:xfrm>
            <a:prstGeom prst="rect">
              <a:avLst/>
            </a:prstGeom>
            <a:noFill/>
          </p:spPr>
          <p:txBody>
            <a:bodyPr wrap="square" rtlCol="0">
              <a:spAutoFit/>
            </a:bodyPr>
            <a:lstStyle/>
            <a:p>
              <a:r>
                <a:rPr lang="en-US" sz="5000" dirty="0">
                  <a:solidFill>
                    <a:schemeClr val="accent1"/>
                  </a:solidFill>
                  <a:latin typeface="Red Hat Display" panose="02010503040201060303" pitchFamily="2" charset="77"/>
                </a:rPr>
                <a:t>THANK YOU</a:t>
              </a:r>
            </a:p>
          </p:txBody>
        </p:sp>
        <p:sp>
          <p:nvSpPr>
            <p:cNvPr id="9" name="TextBox 8">
              <a:extLst>
                <a:ext uri="{FF2B5EF4-FFF2-40B4-BE49-F238E27FC236}">
                  <a16:creationId xmlns:a16="http://schemas.microsoft.com/office/drawing/2014/main" id="{0C41E14A-67BD-4064-AF22-640AEDADB2B8}"/>
                </a:ext>
              </a:extLst>
            </p:cNvPr>
            <p:cNvSpPr txBox="1"/>
            <p:nvPr/>
          </p:nvSpPr>
          <p:spPr>
            <a:xfrm>
              <a:off x="7403161" y="3413230"/>
              <a:ext cx="4263340" cy="1200329"/>
            </a:xfrm>
            <a:prstGeom prst="rect">
              <a:avLst/>
            </a:prstGeom>
            <a:noFill/>
          </p:spPr>
          <p:txBody>
            <a:bodyPr wrap="square" rtlCol="0">
              <a:spAutoFit/>
            </a:bodyPr>
            <a:lstStyle/>
            <a:p>
              <a:pPr algn="ctr"/>
              <a:r>
                <a:rPr lang="en-US" b="1" spc="1000" dirty="0">
                  <a:solidFill>
                    <a:schemeClr val="tx1">
                      <a:lumMod val="75000"/>
                      <a:lumOff val="25000"/>
                    </a:schemeClr>
                  </a:solidFill>
                  <a:latin typeface="Red Hat Display" panose="02010503040201060303" pitchFamily="2" charset="77"/>
                  <a:cs typeface="Arial" panose="020B0604020202020204" pitchFamily="34" charset="0"/>
                </a:rPr>
                <a:t>Join our community, and help us make a difference</a:t>
              </a:r>
            </a:p>
          </p:txBody>
        </p:sp>
      </p:grpSp>
      <p:sp>
        <p:nvSpPr>
          <p:cNvPr id="10" name="Freeform 16">
            <a:extLst>
              <a:ext uri="{FF2B5EF4-FFF2-40B4-BE49-F238E27FC236}">
                <a16:creationId xmlns:a16="http://schemas.microsoft.com/office/drawing/2014/main" id="{0DC44D19-9D93-48D5-8858-8B73F0D1DBFD}"/>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6600275-EE53-4768-A49E-42740BA59F1C}"/>
              </a:ext>
            </a:extLst>
          </p:cNvPr>
          <p:cNvGrpSpPr/>
          <p:nvPr/>
        </p:nvGrpSpPr>
        <p:grpSpPr>
          <a:xfrm>
            <a:off x="10748874" y="-373095"/>
            <a:ext cx="1829836" cy="1775895"/>
            <a:chOff x="10748874" y="-373095"/>
            <a:chExt cx="1829836" cy="1775895"/>
          </a:xfrm>
        </p:grpSpPr>
        <p:sp>
          <p:nvSpPr>
            <p:cNvPr id="12" name="Freeform: Shape 11">
              <a:extLst>
                <a:ext uri="{FF2B5EF4-FFF2-40B4-BE49-F238E27FC236}">
                  <a16:creationId xmlns:a16="http://schemas.microsoft.com/office/drawing/2014/main" id="{4F34F1BD-87C3-4F30-B56A-6A94913460D8}"/>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CDB0815-47F5-4A0D-A358-DA62B119D3A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794CEC5-613D-4F07-B403-5731539FFBDA}"/>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ECE5D379-9CBA-538E-61B6-F77307F3E3F6}"/>
              </a:ext>
            </a:extLst>
          </p:cNvPr>
          <p:cNvSpPr>
            <a:spLocks noGrp="1"/>
          </p:cNvSpPr>
          <p:nvPr>
            <p:ph type="sldNum" sz="quarter" idx="12"/>
          </p:nvPr>
        </p:nvSpPr>
        <p:spPr/>
        <p:txBody>
          <a:bodyPr/>
          <a:lstStyle/>
          <a:p>
            <a:fld id="{13977CFE-518C-4DE5-A6A8-72B8FCA09D3F}" type="slidenum">
              <a:rPr lang="en-US" smtClean="0"/>
              <a:t>22</a:t>
            </a:fld>
            <a:endParaRPr lang="en-US"/>
          </a:p>
        </p:txBody>
      </p:sp>
    </p:spTree>
    <p:extLst>
      <p:ext uri="{BB962C8B-B14F-4D97-AF65-F5344CB8AC3E}">
        <p14:creationId xmlns:p14="http://schemas.microsoft.com/office/powerpoint/2010/main" val="129928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EBC5F79-2E1D-471C-8A5A-3C53F708D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037569"/>
            <a:ext cx="6096000" cy="4483923"/>
          </a:xfrm>
          <a:prstGeom prst="rect">
            <a:avLst/>
          </a:prstGeom>
        </p:spPr>
      </p:pic>
      <p:grpSp>
        <p:nvGrpSpPr>
          <p:cNvPr id="3" name="Group 2">
            <a:extLst>
              <a:ext uri="{FF2B5EF4-FFF2-40B4-BE49-F238E27FC236}">
                <a16:creationId xmlns:a16="http://schemas.microsoft.com/office/drawing/2014/main" id="{86292016-73EF-4F07-9C59-AC0D440214CE}"/>
              </a:ext>
            </a:extLst>
          </p:cNvPr>
          <p:cNvGrpSpPr/>
          <p:nvPr/>
        </p:nvGrpSpPr>
        <p:grpSpPr>
          <a:xfrm>
            <a:off x="5419810" y="1916643"/>
            <a:ext cx="6134100" cy="2193718"/>
            <a:chOff x="5419810" y="1916643"/>
            <a:chExt cx="6134100" cy="2193718"/>
          </a:xfrm>
        </p:grpSpPr>
        <p:grpSp>
          <p:nvGrpSpPr>
            <p:cNvPr id="4" name="Group 3">
              <a:extLst>
                <a:ext uri="{FF2B5EF4-FFF2-40B4-BE49-F238E27FC236}">
                  <a16:creationId xmlns:a16="http://schemas.microsoft.com/office/drawing/2014/main" id="{0DDFA9B9-B4CA-43E2-825D-912621225798}"/>
                </a:ext>
              </a:extLst>
            </p:cNvPr>
            <p:cNvGrpSpPr/>
            <p:nvPr/>
          </p:nvGrpSpPr>
          <p:grpSpPr>
            <a:xfrm>
              <a:off x="5419810" y="1916643"/>
              <a:ext cx="6134100" cy="2193718"/>
              <a:chOff x="5419810" y="1916643"/>
              <a:chExt cx="6134100" cy="2193718"/>
            </a:xfrm>
          </p:grpSpPr>
          <p:grpSp>
            <p:nvGrpSpPr>
              <p:cNvPr id="6" name="Group 5">
                <a:extLst>
                  <a:ext uri="{FF2B5EF4-FFF2-40B4-BE49-F238E27FC236}">
                    <a16:creationId xmlns:a16="http://schemas.microsoft.com/office/drawing/2014/main" id="{7E19EBE4-9AA5-4A4A-B0E1-EF8561C71B9E}"/>
                  </a:ext>
                </a:extLst>
              </p:cNvPr>
              <p:cNvGrpSpPr/>
              <p:nvPr/>
            </p:nvGrpSpPr>
            <p:grpSpPr>
              <a:xfrm>
                <a:off x="5419810" y="1916643"/>
                <a:ext cx="6134100" cy="2193718"/>
                <a:chOff x="300717" y="537886"/>
                <a:chExt cx="6134100" cy="2193718"/>
              </a:xfrm>
            </p:grpSpPr>
            <p:sp>
              <p:nvSpPr>
                <p:cNvPr id="8" name="TextBox 7">
                  <a:extLst>
                    <a:ext uri="{FF2B5EF4-FFF2-40B4-BE49-F238E27FC236}">
                      <a16:creationId xmlns:a16="http://schemas.microsoft.com/office/drawing/2014/main" id="{E47C042B-BB0F-4691-B346-863C74D0CA66}"/>
                    </a:ext>
                  </a:extLst>
                </p:cNvPr>
                <p:cNvSpPr txBox="1"/>
                <p:nvPr/>
              </p:nvSpPr>
              <p:spPr>
                <a:xfrm>
                  <a:off x="2930331" y="537886"/>
                  <a:ext cx="350448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Background</a:t>
                  </a:r>
                  <a:endParaRPr lang="en-US" sz="4800" dirty="0">
                    <a:solidFill>
                      <a:schemeClr val="accent1"/>
                    </a:solidFill>
                    <a:latin typeface="Red Hat Display" panose="02010503040201060303" pitchFamily="2" charset="77"/>
                  </a:endParaRPr>
                </a:p>
              </p:txBody>
            </p:sp>
            <p:sp>
              <p:nvSpPr>
                <p:cNvPr id="9" name="TextBox 8">
                  <a:extLst>
                    <a:ext uri="{FF2B5EF4-FFF2-40B4-BE49-F238E27FC236}">
                      <a16:creationId xmlns:a16="http://schemas.microsoft.com/office/drawing/2014/main" id="{471C64EA-EC20-4063-9321-157A8375E0E0}"/>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0" name="Subtitle demo text">
                  <a:extLst>
                    <a:ext uri="{FF2B5EF4-FFF2-40B4-BE49-F238E27FC236}">
                      <a16:creationId xmlns:a16="http://schemas.microsoft.com/office/drawing/2014/main" id="{A83F544B-5E02-4D3E-821C-8D2FEB18EA14}"/>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Some details and core background</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7" name="Straight Connector 6">
                <a:extLst>
                  <a:ext uri="{FF2B5EF4-FFF2-40B4-BE49-F238E27FC236}">
                    <a16:creationId xmlns:a16="http://schemas.microsoft.com/office/drawing/2014/main" id="{D7F435DA-33BB-4603-93D1-888CED888D65}"/>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TextBox 4">
              <a:extLst>
                <a:ext uri="{FF2B5EF4-FFF2-40B4-BE49-F238E27FC236}">
                  <a16:creationId xmlns:a16="http://schemas.microsoft.com/office/drawing/2014/main" id="{5C6952DF-68C7-45A9-8CAA-95EB1A73A5A9}"/>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Setting the stage</a:t>
              </a:r>
            </a:p>
          </p:txBody>
        </p:sp>
      </p:grpSp>
      <p:sp>
        <p:nvSpPr>
          <p:cNvPr id="12" name="Freeform 16">
            <a:extLst>
              <a:ext uri="{FF2B5EF4-FFF2-40B4-BE49-F238E27FC236}">
                <a16:creationId xmlns:a16="http://schemas.microsoft.com/office/drawing/2014/main" id="{8AAAE613-770A-4D53-AF7D-96EF20FA5C3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18692B3-1C79-4F2B-96D1-1A8FEB053317}"/>
              </a:ext>
            </a:extLst>
          </p:cNvPr>
          <p:cNvGrpSpPr/>
          <p:nvPr/>
        </p:nvGrpSpPr>
        <p:grpSpPr>
          <a:xfrm>
            <a:off x="10748874" y="-373095"/>
            <a:ext cx="1829836" cy="1775895"/>
            <a:chOff x="10748874" y="-373095"/>
            <a:chExt cx="1829836" cy="1775895"/>
          </a:xfrm>
        </p:grpSpPr>
        <p:sp>
          <p:nvSpPr>
            <p:cNvPr id="18" name="Freeform: Shape 17">
              <a:extLst>
                <a:ext uri="{FF2B5EF4-FFF2-40B4-BE49-F238E27FC236}">
                  <a16:creationId xmlns:a16="http://schemas.microsoft.com/office/drawing/2014/main" id="{208D1CA4-48DC-4E56-BBF1-FAB8796BF3E0}"/>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A57D455-1319-4EE7-85C1-2233260B873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6AE10A-E67D-4235-9B9A-071614A231C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1" name="Slide Number Placeholder 10">
            <a:extLst>
              <a:ext uri="{FF2B5EF4-FFF2-40B4-BE49-F238E27FC236}">
                <a16:creationId xmlns:a16="http://schemas.microsoft.com/office/drawing/2014/main" id="{663AC93B-C54A-3570-69A9-40BE81F7C620}"/>
              </a:ext>
            </a:extLst>
          </p:cNvPr>
          <p:cNvSpPr>
            <a:spLocks noGrp="1"/>
          </p:cNvSpPr>
          <p:nvPr>
            <p:ph type="sldNum" sz="quarter" idx="12"/>
          </p:nvPr>
        </p:nvSpPr>
        <p:spPr/>
        <p:txBody>
          <a:bodyPr/>
          <a:lstStyle/>
          <a:p>
            <a:fld id="{13977CFE-518C-4DE5-A6A8-72B8FCA09D3F}" type="slidenum">
              <a:rPr lang="en-US" smtClean="0"/>
              <a:t>3</a:t>
            </a:fld>
            <a:endParaRPr lang="en-US"/>
          </a:p>
        </p:txBody>
      </p:sp>
    </p:spTree>
    <p:extLst>
      <p:ext uri="{BB962C8B-B14F-4D97-AF65-F5344CB8AC3E}">
        <p14:creationId xmlns:p14="http://schemas.microsoft.com/office/powerpoint/2010/main" val="81192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4357283" cy="1558177"/>
            <a:chOff x="1529280" y="203941"/>
            <a:chExt cx="4357283" cy="155817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4357283"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What is Defianz</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675504" y="176211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4</a:t>
            </a:fld>
            <a:endParaRPr lang="en-US" dirty="0"/>
          </a:p>
        </p:txBody>
      </p:sp>
      <p:sp>
        <p:nvSpPr>
          <p:cNvPr id="27" name="Google Shape;1035;p60">
            <a:extLst>
              <a:ext uri="{FF2B5EF4-FFF2-40B4-BE49-F238E27FC236}">
                <a16:creationId xmlns:a16="http://schemas.microsoft.com/office/drawing/2014/main" id="{205846AC-05CF-D246-2F93-E51877354468}"/>
              </a:ext>
            </a:extLst>
          </p:cNvPr>
          <p:cNvSpPr txBox="1"/>
          <p:nvPr/>
        </p:nvSpPr>
        <p:spPr>
          <a:xfrm>
            <a:off x="984051" y="2345641"/>
            <a:ext cx="4683544" cy="5026089"/>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dirty="0">
                <a:latin typeface="Red Hat Display"/>
                <a:ea typeface="Red Hat Display"/>
                <a:cs typeface="Red Hat Display"/>
                <a:sym typeface="Red Hat Display"/>
              </a:rPr>
              <a:t>De-identification is about replacing PHI (personal health information) or PII (personally identifiable information) with equivalent-level information and keeping data consistent for the life of all transactions.</a:t>
            </a:r>
          </a:p>
          <a:p>
            <a:pPr marL="139700">
              <a:lnSpc>
                <a:spcPct val="92000"/>
              </a:lnSpc>
              <a:buClr>
                <a:schemeClr val="accent1"/>
              </a:buClr>
              <a:buSzPts val="1400"/>
            </a:pPr>
            <a:endParaRPr lang="en-US"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dirty="0">
                <a:latin typeface="Red Hat Display"/>
                <a:ea typeface="Red Hat Display"/>
                <a:cs typeface="Red Hat Display"/>
                <a:sym typeface="Red Hat Display"/>
              </a:rPr>
              <a:t>Anonymization is about replacing PHI (personal health information) or PII (personally identifiable information) with random information and it does not have to be consistent for the life of all transactions.</a:t>
            </a:r>
          </a:p>
          <a:p>
            <a:pPr marL="457200" indent="-317500">
              <a:lnSpc>
                <a:spcPct val="92000"/>
              </a:lnSpc>
              <a:buClr>
                <a:schemeClr val="accent1"/>
              </a:buClr>
              <a:buSzPts val="1400"/>
              <a:buFont typeface="Red Hat Display"/>
              <a:buChar char="-"/>
            </a:pPr>
            <a:endParaRPr lang="en-US"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endParaRPr lang="en-US"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endParaRPr lang="en-US"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p:txBody>
      </p:sp>
      <p:sp>
        <p:nvSpPr>
          <p:cNvPr id="28" name="Google Shape;1035;p60">
            <a:extLst>
              <a:ext uri="{FF2B5EF4-FFF2-40B4-BE49-F238E27FC236}">
                <a16:creationId xmlns:a16="http://schemas.microsoft.com/office/drawing/2014/main" id="{DDB7DD31-08E3-0A9D-DEE1-2E2EA11CCA71}"/>
              </a:ext>
            </a:extLst>
          </p:cNvPr>
          <p:cNvSpPr txBox="1"/>
          <p:nvPr/>
        </p:nvSpPr>
        <p:spPr>
          <a:xfrm>
            <a:off x="6831572" y="2345641"/>
            <a:ext cx="4683544" cy="2619854"/>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1600" dirty="0">
                <a:latin typeface="Red Hat Display"/>
                <a:ea typeface="Red Hat Display"/>
                <a:cs typeface="Red Hat Display"/>
                <a:sym typeface="Red Hat Display"/>
              </a:rPr>
              <a:t>As a platform to provide a consistent approach to de-identification and </a:t>
            </a:r>
            <a:r>
              <a:rPr lang="en-US" sz="1600">
                <a:latin typeface="Red Hat Display"/>
                <a:ea typeface="Red Hat Display"/>
                <a:cs typeface="Red Hat Display"/>
                <a:sym typeface="Red Hat Display"/>
              </a:rPr>
              <a:t>anonymization.</a:t>
            </a:r>
          </a:p>
          <a:p>
            <a:pPr marL="139700">
              <a:lnSpc>
                <a:spcPct val="92000"/>
              </a:lnSpc>
              <a:buClr>
                <a:schemeClr val="accent1"/>
              </a:buClr>
              <a:buSzPts val="1400"/>
            </a:pPr>
            <a:endParaRPr lang="en-US" sz="16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1600" dirty="0">
                <a:latin typeface="Red Hat Display"/>
                <a:ea typeface="Red Hat Display"/>
                <a:cs typeface="Red Hat Display"/>
                <a:sym typeface="Red Hat Display"/>
              </a:rPr>
              <a:t>It is intended to be used with DataSynthesis to provide the synthetic data to populate into data streams.</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sp>
        <p:nvSpPr>
          <p:cNvPr id="29" name="Google Shape;863;p58">
            <a:extLst>
              <a:ext uri="{FF2B5EF4-FFF2-40B4-BE49-F238E27FC236}">
                <a16:creationId xmlns:a16="http://schemas.microsoft.com/office/drawing/2014/main" id="{056CBA1E-6156-1EA0-93BB-2541ECEFDB61}"/>
              </a:ext>
            </a:extLst>
          </p:cNvPr>
          <p:cNvSpPr txBox="1"/>
          <p:nvPr/>
        </p:nvSpPr>
        <p:spPr>
          <a:xfrm>
            <a:off x="1719761" y="2128487"/>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What it is</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30" name="Google Shape;864;p58">
            <a:extLst>
              <a:ext uri="{FF2B5EF4-FFF2-40B4-BE49-F238E27FC236}">
                <a16:creationId xmlns:a16="http://schemas.microsoft.com/office/drawing/2014/main" id="{24FC3F22-A233-00F2-6009-B858FD38793D}"/>
              </a:ext>
            </a:extLst>
          </p:cNvPr>
          <p:cNvSpPr txBox="1"/>
          <p:nvPr/>
        </p:nvSpPr>
        <p:spPr>
          <a:xfrm>
            <a:off x="7527634" y="2128487"/>
            <a:ext cx="368031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How It Can be Used</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37316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736687" cy="830997"/>
            <a:chOff x="1529280" y="203941"/>
            <a:chExt cx="87366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7366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Healthcare Industry Problem(s)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484989" y="1311923"/>
            <a:ext cx="5400830" cy="4941451"/>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4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400" dirty="0">
                <a:latin typeface="Red Hat Display"/>
                <a:ea typeface="Red Hat Display"/>
                <a:cs typeface="Red Hat Display"/>
                <a:sym typeface="Red Hat Display"/>
              </a:rPr>
              <a:t>The practice of managing data for application development / Implementations / integrations of systems require lots of resources and technology </a:t>
            </a:r>
          </a:p>
          <a:p>
            <a:pPr marL="139700" lvl="0" algn="l" rtl="0">
              <a:lnSpc>
                <a:spcPct val="92000"/>
              </a:lnSpc>
              <a:spcBef>
                <a:spcPts val="0"/>
              </a:spcBef>
              <a:spcAft>
                <a:spcPts val="0"/>
              </a:spcAft>
              <a:buClr>
                <a:schemeClr val="accent1"/>
              </a:buClr>
              <a:buSzPts val="1400"/>
            </a:pPr>
            <a:endParaRPr lang="en-US" sz="24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400" dirty="0">
                <a:latin typeface="Red Hat Display"/>
                <a:ea typeface="Red Hat Display"/>
                <a:cs typeface="Red Hat Display"/>
                <a:sym typeface="Red Hat Display"/>
              </a:rPr>
              <a:t>Industry standards and government mandates makes the de-identification and anonymization processes and practices defined but cause a lot of confusion, complexity and challenge</a:t>
            </a:r>
          </a:p>
        </p:txBody>
      </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5</a:t>
            </a:fld>
            <a:endParaRPr lang="en-US"/>
          </a:p>
        </p:txBody>
      </p:sp>
      <p:pic>
        <p:nvPicPr>
          <p:cNvPr id="6" name="Graphic 5">
            <a:extLst>
              <a:ext uri="{FF2B5EF4-FFF2-40B4-BE49-F238E27FC236}">
                <a16:creationId xmlns:a16="http://schemas.microsoft.com/office/drawing/2014/main" id="{140DB568-035D-2042-77BA-46E03B4A30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7899" y="977879"/>
            <a:ext cx="6134101" cy="4902242"/>
          </a:xfrm>
          <a:prstGeom prst="rect">
            <a:avLst/>
          </a:prstGeom>
        </p:spPr>
      </p:pic>
    </p:spTree>
    <p:extLst>
      <p:ext uri="{BB962C8B-B14F-4D97-AF65-F5344CB8AC3E}">
        <p14:creationId xmlns:p14="http://schemas.microsoft.com/office/powerpoint/2010/main" val="116693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635697" cy="830997"/>
            <a:chOff x="1529280" y="203941"/>
            <a:chExt cx="863569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63569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Project Herophilus Perspective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6415727" y="1074934"/>
            <a:ext cx="5494042" cy="5564570"/>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Re-imagine how to de-identify an/or anonymize data with a consistent and extensible approach</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Core mindset: provide simple yet extensible powerful capabilities that implementations can drive</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Follow relevant industry standards – Safe Harbor</a:t>
            </a:r>
          </a:p>
          <a:p>
            <a:pPr marL="457200" lvl="0" indent="-317500" algn="l" rtl="0">
              <a:lnSpc>
                <a:spcPct val="92000"/>
              </a:lnSpc>
              <a:spcBef>
                <a:spcPts val="0"/>
              </a:spcBef>
              <a:spcAft>
                <a:spcPts val="0"/>
              </a:spcAft>
              <a:buClr>
                <a:schemeClr val="accent1"/>
              </a:buClr>
              <a:buSzPts val="1400"/>
              <a:buFont typeface="Red Hat Display"/>
              <a:buChar char="-"/>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Satisfy needs of multiple: development, integration, testing, security and operations</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Multiple implementation model support: on-premise, single public cloud, multi-cloud or all of the above</a:t>
            </a:r>
            <a:endParaRPr sz="2000" dirty="0">
              <a:latin typeface="Red Hat Display"/>
              <a:ea typeface="Red Hat Display"/>
              <a:cs typeface="Red Hat Display"/>
              <a:sym typeface="Red Hat Display"/>
            </a:endParaRPr>
          </a:p>
        </p:txBody>
      </p:sp>
      <p:grpSp>
        <p:nvGrpSpPr>
          <p:cNvPr id="21" name="Google Shape;1036;p60">
            <a:extLst>
              <a:ext uri="{FF2B5EF4-FFF2-40B4-BE49-F238E27FC236}">
                <a16:creationId xmlns:a16="http://schemas.microsoft.com/office/drawing/2014/main" id="{DACC43DE-21CA-5B46-1ECB-33D90954FBA7}"/>
              </a:ext>
            </a:extLst>
          </p:cNvPr>
          <p:cNvGrpSpPr/>
          <p:nvPr/>
        </p:nvGrpSpPr>
        <p:grpSpPr>
          <a:xfrm>
            <a:off x="480826" y="1548659"/>
            <a:ext cx="5532348" cy="4358783"/>
            <a:chOff x="3691731" y="1433512"/>
            <a:chExt cx="4799806" cy="3990975"/>
          </a:xfrm>
        </p:grpSpPr>
        <p:pic>
          <p:nvPicPr>
            <p:cNvPr id="28" name="Google Shape;1037;p60">
              <a:extLst>
                <a:ext uri="{FF2B5EF4-FFF2-40B4-BE49-F238E27FC236}">
                  <a16:creationId xmlns:a16="http://schemas.microsoft.com/office/drawing/2014/main" id="{6BC61998-8F89-5096-076C-AAB216396725}"/>
                </a:ext>
              </a:extLst>
            </p:cNvPr>
            <p:cNvPicPr preferRelativeResize="0"/>
            <p:nvPr/>
          </p:nvPicPr>
          <p:blipFill rotWithShape="1">
            <a:blip r:embed="rId2">
              <a:alphaModFix/>
            </a:blip>
            <a:srcRect/>
            <a:stretch/>
          </p:blipFill>
          <p:spPr>
            <a:xfrm>
              <a:off x="4868069" y="1499393"/>
              <a:ext cx="1190625" cy="1190625"/>
            </a:xfrm>
            <a:prstGeom prst="rect">
              <a:avLst/>
            </a:prstGeom>
            <a:noFill/>
            <a:ln>
              <a:noFill/>
            </a:ln>
          </p:spPr>
        </p:pic>
        <p:pic>
          <p:nvPicPr>
            <p:cNvPr id="29" name="Google Shape;1038;p60">
              <a:extLst>
                <a:ext uri="{FF2B5EF4-FFF2-40B4-BE49-F238E27FC236}">
                  <a16:creationId xmlns:a16="http://schemas.microsoft.com/office/drawing/2014/main" id="{3D279E36-0FAA-5906-3356-84BAFC6A0C96}"/>
                </a:ext>
              </a:extLst>
            </p:cNvPr>
            <p:cNvPicPr preferRelativeResize="0"/>
            <p:nvPr/>
          </p:nvPicPr>
          <p:blipFill rotWithShape="1">
            <a:blip r:embed="rId3">
              <a:alphaModFix/>
            </a:blip>
            <a:srcRect/>
            <a:stretch/>
          </p:blipFill>
          <p:spPr>
            <a:xfrm>
              <a:off x="4240212" y="2932112"/>
              <a:ext cx="866775" cy="866775"/>
            </a:xfrm>
            <a:prstGeom prst="rect">
              <a:avLst/>
            </a:prstGeom>
            <a:noFill/>
            <a:ln>
              <a:noFill/>
            </a:ln>
          </p:spPr>
        </p:pic>
        <p:pic>
          <p:nvPicPr>
            <p:cNvPr id="30" name="Google Shape;1039;p60">
              <a:extLst>
                <a:ext uri="{FF2B5EF4-FFF2-40B4-BE49-F238E27FC236}">
                  <a16:creationId xmlns:a16="http://schemas.microsoft.com/office/drawing/2014/main" id="{6C791072-3AAF-488A-D7F7-DA2F1E3C1C1E}"/>
                </a:ext>
              </a:extLst>
            </p:cNvPr>
            <p:cNvPicPr preferRelativeResize="0"/>
            <p:nvPr/>
          </p:nvPicPr>
          <p:blipFill rotWithShape="1">
            <a:blip r:embed="rId4">
              <a:alphaModFix/>
            </a:blip>
            <a:srcRect/>
            <a:stretch/>
          </p:blipFill>
          <p:spPr>
            <a:xfrm>
              <a:off x="4433093" y="2320924"/>
              <a:ext cx="3533775" cy="2828925"/>
            </a:xfrm>
            <a:prstGeom prst="rect">
              <a:avLst/>
            </a:prstGeom>
            <a:noFill/>
            <a:ln>
              <a:noFill/>
            </a:ln>
          </p:spPr>
        </p:pic>
        <p:pic>
          <p:nvPicPr>
            <p:cNvPr id="31" name="Google Shape;1040;p60">
              <a:extLst>
                <a:ext uri="{FF2B5EF4-FFF2-40B4-BE49-F238E27FC236}">
                  <a16:creationId xmlns:a16="http://schemas.microsoft.com/office/drawing/2014/main" id="{9FE97E6C-5C08-0EEE-860E-D31278A75D7B}"/>
                </a:ext>
              </a:extLst>
            </p:cNvPr>
            <p:cNvPicPr preferRelativeResize="0"/>
            <p:nvPr/>
          </p:nvPicPr>
          <p:blipFill rotWithShape="1">
            <a:blip r:embed="rId5">
              <a:alphaModFix/>
            </a:blip>
            <a:srcRect/>
            <a:stretch/>
          </p:blipFill>
          <p:spPr>
            <a:xfrm>
              <a:off x="3691731" y="4039393"/>
              <a:ext cx="1771650" cy="1247775"/>
            </a:xfrm>
            <a:prstGeom prst="rect">
              <a:avLst/>
            </a:prstGeom>
            <a:noFill/>
            <a:ln>
              <a:noFill/>
            </a:ln>
          </p:spPr>
        </p:pic>
        <p:pic>
          <p:nvPicPr>
            <p:cNvPr id="32" name="Google Shape;1041;p60">
              <a:extLst>
                <a:ext uri="{FF2B5EF4-FFF2-40B4-BE49-F238E27FC236}">
                  <a16:creationId xmlns:a16="http://schemas.microsoft.com/office/drawing/2014/main" id="{415F6396-E0FD-68F0-BC4F-6101D065BE03}"/>
                </a:ext>
              </a:extLst>
            </p:cNvPr>
            <p:cNvPicPr preferRelativeResize="0"/>
            <p:nvPr/>
          </p:nvPicPr>
          <p:blipFill rotWithShape="1">
            <a:blip r:embed="rId6">
              <a:alphaModFix/>
            </a:blip>
            <a:srcRect/>
            <a:stretch/>
          </p:blipFill>
          <p:spPr>
            <a:xfrm>
              <a:off x="3994150" y="1433512"/>
              <a:ext cx="1228725" cy="1428750"/>
            </a:xfrm>
            <a:prstGeom prst="rect">
              <a:avLst/>
            </a:prstGeom>
            <a:noFill/>
            <a:ln>
              <a:noFill/>
            </a:ln>
          </p:spPr>
        </p:pic>
        <p:pic>
          <p:nvPicPr>
            <p:cNvPr id="33" name="Google Shape;1042;p60">
              <a:extLst>
                <a:ext uri="{FF2B5EF4-FFF2-40B4-BE49-F238E27FC236}">
                  <a16:creationId xmlns:a16="http://schemas.microsoft.com/office/drawing/2014/main" id="{162E22C2-241C-7067-9FDF-1A36730BBDB6}"/>
                </a:ext>
              </a:extLst>
            </p:cNvPr>
            <p:cNvPicPr preferRelativeResize="0"/>
            <p:nvPr/>
          </p:nvPicPr>
          <p:blipFill rotWithShape="1">
            <a:blip r:embed="rId7">
              <a:alphaModFix/>
            </a:blip>
            <a:srcRect/>
            <a:stretch/>
          </p:blipFill>
          <p:spPr>
            <a:xfrm>
              <a:off x="6601222" y="3109912"/>
              <a:ext cx="876300" cy="2314575"/>
            </a:xfrm>
            <a:prstGeom prst="rect">
              <a:avLst/>
            </a:prstGeom>
            <a:noFill/>
            <a:ln>
              <a:noFill/>
            </a:ln>
          </p:spPr>
        </p:pic>
        <p:pic>
          <p:nvPicPr>
            <p:cNvPr id="34" name="Google Shape;1043;p60">
              <a:extLst>
                <a:ext uri="{FF2B5EF4-FFF2-40B4-BE49-F238E27FC236}">
                  <a16:creationId xmlns:a16="http://schemas.microsoft.com/office/drawing/2014/main" id="{81787243-9A23-D30C-D891-2F9DAACF7876}"/>
                </a:ext>
              </a:extLst>
            </p:cNvPr>
            <p:cNvPicPr preferRelativeResize="0"/>
            <p:nvPr/>
          </p:nvPicPr>
          <p:blipFill rotWithShape="1">
            <a:blip r:embed="rId8">
              <a:alphaModFix/>
            </a:blip>
            <a:srcRect/>
            <a:stretch/>
          </p:blipFill>
          <p:spPr>
            <a:xfrm>
              <a:off x="7272337" y="1654174"/>
              <a:ext cx="1219200" cy="1181100"/>
            </a:xfrm>
            <a:prstGeom prst="rect">
              <a:avLst/>
            </a:prstGeom>
            <a:noFill/>
            <a:ln>
              <a:noFill/>
            </a:ln>
          </p:spPr>
        </p:pic>
      </p:grpSp>
      <p:sp>
        <p:nvSpPr>
          <p:cNvPr id="3" name="Slide Number Placeholder 2">
            <a:extLst>
              <a:ext uri="{FF2B5EF4-FFF2-40B4-BE49-F238E27FC236}">
                <a16:creationId xmlns:a16="http://schemas.microsoft.com/office/drawing/2014/main" id="{8E9CD5FD-3353-6E7C-700E-21845F26C86C}"/>
              </a:ext>
            </a:extLst>
          </p:cNvPr>
          <p:cNvSpPr>
            <a:spLocks noGrp="1"/>
          </p:cNvSpPr>
          <p:nvPr>
            <p:ph type="sldNum" sz="quarter" idx="12"/>
          </p:nvPr>
        </p:nvSpPr>
        <p:spPr/>
        <p:txBody>
          <a:bodyPr/>
          <a:lstStyle/>
          <a:p>
            <a:fld id="{13977CFE-518C-4DE5-A6A8-72B8FCA09D3F}" type="slidenum">
              <a:rPr lang="en-US" smtClean="0"/>
              <a:t>6</a:t>
            </a:fld>
            <a:endParaRPr lang="en-US"/>
          </a:p>
        </p:txBody>
      </p:sp>
    </p:spTree>
    <p:extLst>
      <p:ext uri="{BB962C8B-B14F-4D97-AF65-F5344CB8AC3E}">
        <p14:creationId xmlns:p14="http://schemas.microsoft.com/office/powerpoint/2010/main" val="235583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463121" cy="830997"/>
            <a:chOff x="1529280" y="203941"/>
            <a:chExt cx="1046312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46312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Our Focus: Solve Business Challenges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850;p58">
            <a:extLst>
              <a:ext uri="{FF2B5EF4-FFF2-40B4-BE49-F238E27FC236}">
                <a16:creationId xmlns:a16="http://schemas.microsoft.com/office/drawing/2014/main" id="{3936BC98-2515-4C2A-6E71-3BC84ACBB381}"/>
              </a:ext>
            </a:extLst>
          </p:cNvPr>
          <p:cNvSpPr/>
          <p:nvPr/>
        </p:nvSpPr>
        <p:spPr>
          <a:xfrm>
            <a:off x="9084497"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6" name="Google Shape;852;p58">
            <a:extLst>
              <a:ext uri="{FF2B5EF4-FFF2-40B4-BE49-F238E27FC236}">
                <a16:creationId xmlns:a16="http://schemas.microsoft.com/office/drawing/2014/main" id="{45E955B2-2CF2-4E39-9B2F-7987083608E4}"/>
              </a:ext>
            </a:extLst>
          </p:cNvPr>
          <p:cNvSpPr txBox="1"/>
          <p:nvPr/>
        </p:nvSpPr>
        <p:spPr>
          <a:xfrm>
            <a:off x="8510213" y="5025343"/>
            <a:ext cx="2074500"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Deliver data seamlessly and consistently with insight</a:t>
            </a:r>
            <a:endParaRPr sz="1400" dirty="0">
              <a:latin typeface="Red Hat Text"/>
              <a:ea typeface="Red Hat Text"/>
              <a:cs typeface="Red Hat Text"/>
              <a:sym typeface="Red Hat Text"/>
            </a:endParaRPr>
          </a:p>
        </p:txBody>
      </p:sp>
      <p:sp>
        <p:nvSpPr>
          <p:cNvPr id="8" name="Google Shape;854;p58">
            <a:extLst>
              <a:ext uri="{FF2B5EF4-FFF2-40B4-BE49-F238E27FC236}">
                <a16:creationId xmlns:a16="http://schemas.microsoft.com/office/drawing/2014/main" id="{744FB9CF-FB81-DF96-4A7E-03AD84F330D7}"/>
              </a:ext>
            </a:extLst>
          </p:cNvPr>
          <p:cNvSpPr/>
          <p:nvPr/>
        </p:nvSpPr>
        <p:spPr>
          <a:xfrm>
            <a:off x="1879078"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9" name="Google Shape;855;p58">
            <a:extLst>
              <a:ext uri="{FF2B5EF4-FFF2-40B4-BE49-F238E27FC236}">
                <a16:creationId xmlns:a16="http://schemas.microsoft.com/office/drawing/2014/main" id="{485F7D64-BAE6-63C8-AB91-0545792DF35E}"/>
              </a:ext>
            </a:extLst>
          </p:cNvPr>
          <p:cNvSpPr txBox="1"/>
          <p:nvPr/>
        </p:nvSpPr>
        <p:spPr>
          <a:xfrm>
            <a:off x="1050189" y="3061470"/>
            <a:ext cx="2846605"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Deliver customer centric value</a:t>
            </a:r>
            <a:endParaRPr sz="2000" dirty="0">
              <a:solidFill>
                <a:srgbClr val="EE0000"/>
              </a:solidFill>
              <a:latin typeface="Red Hat Text"/>
              <a:ea typeface="Red Hat Text"/>
              <a:cs typeface="Red Hat Text"/>
              <a:sym typeface="Red Hat Text"/>
            </a:endParaRPr>
          </a:p>
        </p:txBody>
      </p:sp>
      <p:sp>
        <p:nvSpPr>
          <p:cNvPr id="16" name="Google Shape;856;p58">
            <a:extLst>
              <a:ext uri="{FF2B5EF4-FFF2-40B4-BE49-F238E27FC236}">
                <a16:creationId xmlns:a16="http://schemas.microsoft.com/office/drawing/2014/main" id="{68AE197E-6AFF-0316-4BEC-15D0D07E5F91}"/>
              </a:ext>
            </a:extLst>
          </p:cNvPr>
          <p:cNvSpPr txBox="1"/>
          <p:nvPr/>
        </p:nvSpPr>
        <p:spPr>
          <a:xfrm>
            <a:off x="1203768" y="5025343"/>
            <a:ext cx="2475300" cy="965700"/>
          </a:xfrm>
          <a:prstGeom prst="rect">
            <a:avLst/>
          </a:prstGeom>
          <a:noFill/>
          <a:ln>
            <a:noFill/>
          </a:ln>
        </p:spPr>
        <p:txBody>
          <a:bodyPr spcFirstLastPara="1" wrap="square" lIns="182875" tIns="0" rIns="182875"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Enable innovation, increase productivity, and offer better data-driven products and services</a:t>
            </a:r>
            <a:endParaRPr sz="1400" dirty="0">
              <a:latin typeface="Red Hat Text"/>
              <a:ea typeface="Red Hat Text"/>
              <a:cs typeface="Red Hat Text"/>
              <a:sym typeface="Red Hat Text"/>
            </a:endParaRPr>
          </a:p>
        </p:txBody>
      </p:sp>
      <p:pic>
        <p:nvPicPr>
          <p:cNvPr id="17" name="Google Shape;857;p58">
            <a:extLst>
              <a:ext uri="{FF2B5EF4-FFF2-40B4-BE49-F238E27FC236}">
                <a16:creationId xmlns:a16="http://schemas.microsoft.com/office/drawing/2014/main" id="{4A984242-749D-2B98-2DA6-8860C1A29C33}"/>
              </a:ext>
            </a:extLst>
          </p:cNvPr>
          <p:cNvPicPr preferRelativeResize="0"/>
          <p:nvPr/>
        </p:nvPicPr>
        <p:blipFill rotWithShape="1">
          <a:blip r:embed="rId2">
            <a:alphaModFix/>
          </a:blip>
          <a:srcRect/>
          <a:stretch/>
        </p:blipFill>
        <p:spPr>
          <a:xfrm>
            <a:off x="2057095" y="4017590"/>
            <a:ext cx="768659" cy="697747"/>
          </a:xfrm>
          <a:prstGeom prst="rect">
            <a:avLst/>
          </a:prstGeom>
          <a:noFill/>
          <a:ln>
            <a:noFill/>
          </a:ln>
        </p:spPr>
      </p:pic>
      <p:sp>
        <p:nvSpPr>
          <p:cNvPr id="18" name="Google Shape;858;p58">
            <a:extLst>
              <a:ext uri="{FF2B5EF4-FFF2-40B4-BE49-F238E27FC236}">
                <a16:creationId xmlns:a16="http://schemas.microsoft.com/office/drawing/2014/main" id="{214ED7D6-A7B8-6AD5-5FC4-003691D5E4F3}"/>
              </a:ext>
            </a:extLst>
          </p:cNvPr>
          <p:cNvSpPr/>
          <p:nvPr/>
        </p:nvSpPr>
        <p:spPr>
          <a:xfrm>
            <a:off x="5489281" y="3848155"/>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19" name="Google Shape;859;p58">
            <a:extLst>
              <a:ext uri="{FF2B5EF4-FFF2-40B4-BE49-F238E27FC236}">
                <a16:creationId xmlns:a16="http://schemas.microsoft.com/office/drawing/2014/main" id="{5749B138-DE72-FC1F-D979-A395CBC66EFD}"/>
              </a:ext>
            </a:extLst>
          </p:cNvPr>
          <p:cNvSpPr txBox="1"/>
          <p:nvPr/>
        </p:nvSpPr>
        <p:spPr>
          <a:xfrm>
            <a:off x="4914996" y="3074186"/>
            <a:ext cx="24753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Show data-driven capabilities</a:t>
            </a:r>
          </a:p>
        </p:txBody>
      </p:sp>
      <p:sp>
        <p:nvSpPr>
          <p:cNvPr id="20" name="Google Shape;860;p58">
            <a:extLst>
              <a:ext uri="{FF2B5EF4-FFF2-40B4-BE49-F238E27FC236}">
                <a16:creationId xmlns:a16="http://schemas.microsoft.com/office/drawing/2014/main" id="{CC9BD7DD-B324-7CA7-CDCC-330E077D21DA}"/>
              </a:ext>
            </a:extLst>
          </p:cNvPr>
          <p:cNvSpPr txBox="1"/>
          <p:nvPr/>
        </p:nvSpPr>
        <p:spPr>
          <a:xfrm>
            <a:off x="4914996" y="5025343"/>
            <a:ext cx="2301209"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Provide data with development, including PaaS and SaaS services</a:t>
            </a:r>
            <a:endParaRPr sz="1400" dirty="0">
              <a:latin typeface="Red Hat Text"/>
              <a:ea typeface="Red Hat Text"/>
              <a:cs typeface="Red Hat Text"/>
              <a:sym typeface="Red Hat Text"/>
            </a:endParaRPr>
          </a:p>
        </p:txBody>
      </p:sp>
      <p:sp>
        <p:nvSpPr>
          <p:cNvPr id="22" name="Google Shape;862;p58">
            <a:extLst>
              <a:ext uri="{FF2B5EF4-FFF2-40B4-BE49-F238E27FC236}">
                <a16:creationId xmlns:a16="http://schemas.microsoft.com/office/drawing/2014/main" id="{42B859DE-2EC4-4250-DF93-045BB5711884}"/>
              </a:ext>
            </a:extLst>
          </p:cNvPr>
          <p:cNvSpPr txBox="1"/>
          <p:nvPr/>
        </p:nvSpPr>
        <p:spPr>
          <a:xfrm>
            <a:off x="8191473" y="1795582"/>
            <a:ext cx="3067804"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Operational Simplification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3" name="Google Shape;863;p58">
            <a:extLst>
              <a:ext uri="{FF2B5EF4-FFF2-40B4-BE49-F238E27FC236}">
                <a16:creationId xmlns:a16="http://schemas.microsoft.com/office/drawing/2014/main" id="{2202D5B0-5ED0-786E-DE98-05D363F1A563}"/>
              </a:ext>
            </a:extLst>
          </p:cNvPr>
          <p:cNvSpPr txBox="1"/>
          <p:nvPr/>
        </p:nvSpPr>
        <p:spPr>
          <a:xfrm>
            <a:off x="1003014" y="1795582"/>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Business innovation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4" name="Google Shape;864;p58">
            <a:extLst>
              <a:ext uri="{FF2B5EF4-FFF2-40B4-BE49-F238E27FC236}">
                <a16:creationId xmlns:a16="http://schemas.microsoft.com/office/drawing/2014/main" id="{9D595842-1E3C-17EF-3C2B-B3DAD7F7F50D}"/>
              </a:ext>
            </a:extLst>
          </p:cNvPr>
          <p:cNvSpPr txBox="1"/>
          <p:nvPr/>
        </p:nvSpPr>
        <p:spPr>
          <a:xfrm>
            <a:off x="4211472" y="1795582"/>
            <a:ext cx="368031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Technical  Enablement and Agility</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pic>
        <p:nvPicPr>
          <p:cNvPr id="25" name="Google Shape;865;p58">
            <a:extLst>
              <a:ext uri="{FF2B5EF4-FFF2-40B4-BE49-F238E27FC236}">
                <a16:creationId xmlns:a16="http://schemas.microsoft.com/office/drawing/2014/main" id="{E681C730-C9F1-D425-C59D-F67C9C08F734}"/>
              </a:ext>
            </a:extLst>
          </p:cNvPr>
          <p:cNvPicPr preferRelativeResize="0"/>
          <p:nvPr/>
        </p:nvPicPr>
        <p:blipFill rotWithShape="1">
          <a:blip r:embed="rId3">
            <a:alphaModFix/>
          </a:blip>
          <a:srcRect/>
          <a:stretch/>
        </p:blipFill>
        <p:spPr>
          <a:xfrm>
            <a:off x="5619636" y="3926764"/>
            <a:ext cx="863988" cy="863986"/>
          </a:xfrm>
          <a:prstGeom prst="rect">
            <a:avLst/>
          </a:prstGeom>
          <a:noFill/>
          <a:ln>
            <a:noFill/>
          </a:ln>
        </p:spPr>
      </p:pic>
      <p:pic>
        <p:nvPicPr>
          <p:cNvPr id="26" name="Google Shape;866;p58">
            <a:extLst>
              <a:ext uri="{FF2B5EF4-FFF2-40B4-BE49-F238E27FC236}">
                <a16:creationId xmlns:a16="http://schemas.microsoft.com/office/drawing/2014/main" id="{9EC73B20-37A4-45A6-038C-FB8318F0817E}"/>
              </a:ext>
            </a:extLst>
          </p:cNvPr>
          <p:cNvPicPr preferRelativeResize="0"/>
          <p:nvPr/>
        </p:nvPicPr>
        <p:blipFill rotWithShape="1">
          <a:blip r:embed="rId4">
            <a:alphaModFix/>
          </a:blip>
          <a:srcRect/>
          <a:stretch/>
        </p:blipFill>
        <p:spPr>
          <a:xfrm>
            <a:off x="9258515" y="3934613"/>
            <a:ext cx="863988" cy="863986"/>
          </a:xfrm>
          <a:prstGeom prst="rect">
            <a:avLst/>
          </a:prstGeom>
          <a:noFill/>
          <a:ln>
            <a:noFill/>
          </a:ln>
        </p:spPr>
      </p:pic>
      <p:sp>
        <p:nvSpPr>
          <p:cNvPr id="27" name="Google Shape;851;p58">
            <a:extLst>
              <a:ext uri="{FF2B5EF4-FFF2-40B4-BE49-F238E27FC236}">
                <a16:creationId xmlns:a16="http://schemas.microsoft.com/office/drawing/2014/main" id="{33C02C54-5260-78A2-FA09-EE77AA67A964}"/>
              </a:ext>
            </a:extLst>
          </p:cNvPr>
          <p:cNvSpPr txBox="1"/>
          <p:nvPr/>
        </p:nvSpPr>
        <p:spPr>
          <a:xfrm>
            <a:off x="8372351" y="3074186"/>
            <a:ext cx="25599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Minimize operational challenges</a:t>
            </a:r>
            <a:endParaRPr sz="2000" dirty="0">
              <a:solidFill>
                <a:srgbClr val="EE0000"/>
              </a:solidFill>
              <a:latin typeface="Red Hat Text"/>
              <a:ea typeface="Red Hat Text"/>
              <a:cs typeface="Red Hat Text"/>
              <a:sym typeface="Red Hat Text"/>
            </a:endParaRPr>
          </a:p>
        </p:txBody>
      </p:sp>
      <p:sp>
        <p:nvSpPr>
          <p:cNvPr id="15" name="Slide Number Placeholder 14">
            <a:extLst>
              <a:ext uri="{FF2B5EF4-FFF2-40B4-BE49-F238E27FC236}">
                <a16:creationId xmlns:a16="http://schemas.microsoft.com/office/drawing/2014/main" id="{F2BF6522-C22A-FA41-AEF6-BF65E7DCB394}"/>
              </a:ext>
            </a:extLst>
          </p:cNvPr>
          <p:cNvSpPr>
            <a:spLocks noGrp="1"/>
          </p:cNvSpPr>
          <p:nvPr>
            <p:ph type="sldNum" sz="quarter" idx="12"/>
          </p:nvPr>
        </p:nvSpPr>
        <p:spPr/>
        <p:txBody>
          <a:bodyPr/>
          <a:lstStyle/>
          <a:p>
            <a:fld id="{13977CFE-518C-4DE5-A6A8-72B8FCA09D3F}" type="slidenum">
              <a:rPr lang="en-US" smtClean="0"/>
              <a:t>7</a:t>
            </a:fld>
            <a:endParaRPr lang="en-US"/>
          </a:p>
        </p:txBody>
      </p:sp>
      <p:pic>
        <p:nvPicPr>
          <p:cNvPr id="1026" name="Picture 2">
            <a:extLst>
              <a:ext uri="{FF2B5EF4-FFF2-40B4-BE49-F238E27FC236}">
                <a16:creationId xmlns:a16="http://schemas.microsoft.com/office/drawing/2014/main" id="{CFB76956-BF66-E217-9AC0-EF07DC14B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054" y="6146800"/>
            <a:ext cx="1222712" cy="6113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A1746E9-71ED-E50D-7AE6-D4506849B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0269" y="6093484"/>
            <a:ext cx="708456" cy="717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A88005-1A1B-B8C0-368D-18432F120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275" y="6252132"/>
            <a:ext cx="708456" cy="42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5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4357283" cy="830997"/>
            <a:chOff x="1529280" y="203941"/>
            <a:chExt cx="4357283"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4357283"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Defianz History</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8</a:t>
            </a:fld>
            <a:endParaRPr lang="en-US"/>
          </a:p>
        </p:txBody>
      </p:sp>
      <p:sp>
        <p:nvSpPr>
          <p:cNvPr id="28" name="Google Shape;752;p49">
            <a:extLst>
              <a:ext uri="{FF2B5EF4-FFF2-40B4-BE49-F238E27FC236}">
                <a16:creationId xmlns:a16="http://schemas.microsoft.com/office/drawing/2014/main" id="{E328576F-8718-BE05-9B9B-783E2AD5752A}"/>
              </a:ext>
            </a:extLst>
          </p:cNvPr>
          <p:cNvSpPr txBox="1"/>
          <p:nvPr/>
        </p:nvSpPr>
        <p:spPr>
          <a:xfrm>
            <a:off x="2595769" y="1528406"/>
            <a:ext cx="2661052" cy="4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0000FF"/>
                </a:solidFill>
                <a:latin typeface="Red Hat Text"/>
                <a:ea typeface="Red Hat Text"/>
                <a:cs typeface="Red Hat Text"/>
                <a:sym typeface="Red Hat Text"/>
              </a:rPr>
              <a:t>2021 </a:t>
            </a:r>
          </a:p>
          <a:p>
            <a:pPr marL="0" lvl="0" indent="0" algn="ctr" rtl="0">
              <a:spcBef>
                <a:spcPts val="0"/>
              </a:spcBef>
              <a:spcAft>
                <a:spcPts val="0"/>
              </a:spcAft>
              <a:buNone/>
            </a:pPr>
            <a:r>
              <a:rPr lang="en-US" b="1" dirty="0">
                <a:solidFill>
                  <a:srgbClr val="0000FF"/>
                </a:solidFill>
                <a:latin typeface="Red Hat Text"/>
                <a:ea typeface="Red Hat Text"/>
                <a:cs typeface="Red Hat Text"/>
                <a:sym typeface="Red Hat Text"/>
              </a:rPr>
              <a:t>(Started in September)</a:t>
            </a:r>
            <a:endParaRPr b="1" dirty="0">
              <a:solidFill>
                <a:srgbClr val="0000FF"/>
              </a:solidFill>
              <a:latin typeface="Red Hat Text"/>
              <a:ea typeface="Red Hat Text"/>
              <a:cs typeface="Red Hat Text"/>
              <a:sym typeface="Red Hat Text"/>
            </a:endParaRPr>
          </a:p>
        </p:txBody>
      </p:sp>
      <p:sp>
        <p:nvSpPr>
          <p:cNvPr id="29" name="Google Shape;755;p49">
            <a:extLst>
              <a:ext uri="{FF2B5EF4-FFF2-40B4-BE49-F238E27FC236}">
                <a16:creationId xmlns:a16="http://schemas.microsoft.com/office/drawing/2014/main" id="{7A1EF7A0-A0A8-5DBB-E6A6-CBA82F2B88D6}"/>
              </a:ext>
            </a:extLst>
          </p:cNvPr>
          <p:cNvSpPr txBox="1"/>
          <p:nvPr/>
        </p:nvSpPr>
        <p:spPr>
          <a:xfrm>
            <a:off x="6418267" y="1528406"/>
            <a:ext cx="12759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0000FF"/>
                </a:solidFill>
                <a:latin typeface="Red Hat Text"/>
                <a:ea typeface="Red Hat Text"/>
                <a:cs typeface="Red Hat Text"/>
                <a:sym typeface="Red Hat Text"/>
              </a:rPr>
              <a:t>2022</a:t>
            </a:r>
            <a:endParaRPr b="1" dirty="0">
              <a:solidFill>
                <a:srgbClr val="0000FF"/>
              </a:solidFill>
              <a:latin typeface="Red Hat Text"/>
              <a:ea typeface="Red Hat Text"/>
              <a:cs typeface="Red Hat Text"/>
              <a:sym typeface="Red Hat Text"/>
            </a:endParaRPr>
          </a:p>
        </p:txBody>
      </p:sp>
      <p:sp>
        <p:nvSpPr>
          <p:cNvPr id="33" name="Google Shape;1035;p60">
            <a:extLst>
              <a:ext uri="{FF2B5EF4-FFF2-40B4-BE49-F238E27FC236}">
                <a16:creationId xmlns:a16="http://schemas.microsoft.com/office/drawing/2014/main" id="{19D1C0E3-630B-17EE-6A2C-B8A74A833EAA}"/>
              </a:ext>
            </a:extLst>
          </p:cNvPr>
          <p:cNvSpPr txBox="1"/>
          <p:nvPr/>
        </p:nvSpPr>
        <p:spPr>
          <a:xfrm>
            <a:off x="2504341" y="2454747"/>
            <a:ext cx="2661053" cy="3752022"/>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Brought the concept to the open-source community</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Focused on initial needs and building a data model to accommodate base capabilities</a:t>
            </a: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Moved from prototypes of data and code into a more formal effort</a:t>
            </a:r>
            <a:endParaRPr dirty="0">
              <a:latin typeface="Red Hat Display"/>
              <a:ea typeface="Red Hat Display"/>
              <a:cs typeface="Red Hat Display"/>
              <a:sym typeface="Red Hat Display"/>
            </a:endParaRPr>
          </a:p>
        </p:txBody>
      </p:sp>
      <p:sp>
        <p:nvSpPr>
          <p:cNvPr id="34" name="Google Shape;1035;p60">
            <a:extLst>
              <a:ext uri="{FF2B5EF4-FFF2-40B4-BE49-F238E27FC236}">
                <a16:creationId xmlns:a16="http://schemas.microsoft.com/office/drawing/2014/main" id="{3E34EBB5-7810-5B01-DB51-7A61F7741310}"/>
              </a:ext>
            </a:extLst>
          </p:cNvPr>
          <p:cNvSpPr txBox="1"/>
          <p:nvPr/>
        </p:nvSpPr>
        <p:spPr>
          <a:xfrm>
            <a:off x="5491746" y="2459826"/>
            <a:ext cx="3128942" cy="4006836"/>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Initial implementation protype</a:t>
            </a:r>
          </a:p>
          <a:p>
            <a:pPr marL="457200" lvl="0" indent="-317500" algn="l" rtl="0">
              <a:lnSpc>
                <a:spcPct val="92000"/>
              </a:lnSpc>
              <a:spcBef>
                <a:spcPts val="0"/>
              </a:spcBef>
              <a:spcAft>
                <a:spcPts val="0"/>
              </a:spcAft>
              <a:buClr>
                <a:schemeClr val="accent1"/>
              </a:buClr>
              <a:buSzPts val="1400"/>
              <a:buFont typeface="Red Hat Display"/>
              <a:buChar char="-"/>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Revamped the means and way we create internal relationships to data</a:t>
            </a:r>
          </a:p>
          <a:p>
            <a:pPr marL="139700" lvl="0" algn="l" rtl="0">
              <a:lnSpc>
                <a:spcPct val="92000"/>
              </a:lnSpc>
              <a:spcBef>
                <a:spcPts val="0"/>
              </a:spcBef>
              <a:spcAft>
                <a:spcPts val="0"/>
              </a:spcAft>
              <a:buClr>
                <a:schemeClr val="accent1"/>
              </a:buClr>
              <a:buSzPts val="1400"/>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Enhanced data model to support initial implementation prototype</a:t>
            </a:r>
          </a:p>
          <a:p>
            <a:pPr marL="457200" lvl="0" indent="-317500" algn="l" rtl="0">
              <a:lnSpc>
                <a:spcPct val="92000"/>
              </a:lnSpc>
              <a:spcBef>
                <a:spcPts val="0"/>
              </a:spcBef>
              <a:spcAft>
                <a:spcPts val="0"/>
              </a:spcAft>
              <a:buClr>
                <a:schemeClr val="accent1"/>
              </a:buClr>
              <a:buSzPts val="1400"/>
              <a:buFont typeface="Red Hat Display"/>
              <a:buChar char="-"/>
            </a:pPr>
            <a:endParaRPr lang="en-US"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dirty="0">
                <a:latin typeface="Red Hat Display"/>
                <a:ea typeface="Red Hat Display"/>
                <a:cs typeface="Red Hat Display"/>
                <a:sym typeface="Red Hat Display"/>
              </a:rPr>
              <a:t>Initial API development</a:t>
            </a:r>
          </a:p>
        </p:txBody>
      </p:sp>
    </p:spTree>
    <p:extLst>
      <p:ext uri="{BB962C8B-B14F-4D97-AF65-F5344CB8AC3E}">
        <p14:creationId xmlns:p14="http://schemas.microsoft.com/office/powerpoint/2010/main" val="208599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3FADAE-3697-43C2-8D80-170540671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3119" y="1389185"/>
            <a:ext cx="6683788" cy="4739054"/>
          </a:xfrm>
          <a:prstGeom prst="rect">
            <a:avLst/>
          </a:prstGeom>
        </p:spPr>
      </p:pic>
      <p:grpSp>
        <p:nvGrpSpPr>
          <p:cNvPr id="4" name="Group 3">
            <a:extLst>
              <a:ext uri="{FF2B5EF4-FFF2-40B4-BE49-F238E27FC236}">
                <a16:creationId xmlns:a16="http://schemas.microsoft.com/office/drawing/2014/main" id="{11748FE4-C465-487B-831C-25C6762854D6}"/>
              </a:ext>
            </a:extLst>
          </p:cNvPr>
          <p:cNvGrpSpPr/>
          <p:nvPr/>
        </p:nvGrpSpPr>
        <p:grpSpPr>
          <a:xfrm>
            <a:off x="767753" y="1489329"/>
            <a:ext cx="6134100" cy="3111918"/>
            <a:chOff x="779557" y="1177980"/>
            <a:chExt cx="6134100" cy="3111918"/>
          </a:xfrm>
        </p:grpSpPr>
        <p:grpSp>
          <p:nvGrpSpPr>
            <p:cNvPr id="5" name="Group 4">
              <a:extLst>
                <a:ext uri="{FF2B5EF4-FFF2-40B4-BE49-F238E27FC236}">
                  <a16:creationId xmlns:a16="http://schemas.microsoft.com/office/drawing/2014/main" id="{F6F1EB4E-0F3E-4B95-918C-D12E83FF9EF2}"/>
                </a:ext>
              </a:extLst>
            </p:cNvPr>
            <p:cNvGrpSpPr/>
            <p:nvPr/>
          </p:nvGrpSpPr>
          <p:grpSpPr>
            <a:xfrm>
              <a:off x="779557" y="1177980"/>
              <a:ext cx="6134100" cy="3111918"/>
              <a:chOff x="875733" y="146932"/>
              <a:chExt cx="6134100" cy="3111918"/>
            </a:xfrm>
          </p:grpSpPr>
          <p:sp>
            <p:nvSpPr>
              <p:cNvPr id="7" name="TextBox 6">
                <a:extLst>
                  <a:ext uri="{FF2B5EF4-FFF2-40B4-BE49-F238E27FC236}">
                    <a16:creationId xmlns:a16="http://schemas.microsoft.com/office/drawing/2014/main" id="{DB1E8967-09CA-48D6-BA6F-6F1EF9136F01}"/>
                  </a:ext>
                </a:extLst>
              </p:cNvPr>
              <p:cNvSpPr txBox="1"/>
              <p:nvPr/>
            </p:nvSpPr>
            <p:spPr>
              <a:xfrm>
                <a:off x="875733" y="146932"/>
                <a:ext cx="2584362" cy="1569660"/>
              </a:xfrm>
              <a:prstGeom prst="rect">
                <a:avLst/>
              </a:prstGeom>
              <a:noFill/>
            </p:spPr>
            <p:txBody>
              <a:bodyPr wrap="none" rtlCol="0" anchor="b">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latin typeface="Red Hat Display" panose="02010503040201060303" pitchFamily="2" charset="77"/>
                  </a:rPr>
                  <a:t>Defianz </a:t>
                </a:r>
              </a:p>
              <a:p>
                <a:r>
                  <a:rPr lang="en-US" dirty="0">
                    <a:latin typeface="Red Hat Display" panose="02010503040201060303" pitchFamily="2" charset="77"/>
                  </a:rPr>
                  <a:t>Platform</a:t>
                </a:r>
              </a:p>
            </p:txBody>
          </p:sp>
          <p:sp>
            <p:nvSpPr>
              <p:cNvPr id="8" name="TextBox 7">
                <a:extLst>
                  <a:ext uri="{FF2B5EF4-FFF2-40B4-BE49-F238E27FC236}">
                    <a16:creationId xmlns:a16="http://schemas.microsoft.com/office/drawing/2014/main" id="{89627639-69DB-4632-A1C5-BE66C9C4B231}"/>
                  </a:ext>
                </a:extLst>
              </p:cNvPr>
              <p:cNvSpPr txBox="1"/>
              <p:nvPr/>
            </p:nvSpPr>
            <p:spPr>
              <a:xfrm>
                <a:off x="875733" y="1977325"/>
                <a:ext cx="6134100" cy="830997"/>
              </a:xfrm>
              <a:prstGeom prst="rect">
                <a:avLst/>
              </a:prstGeom>
              <a:noFill/>
            </p:spPr>
            <p:txBody>
              <a:bodyPr wrap="square">
                <a:spAutoFit/>
              </a:bodyPr>
              <a:lstStyle/>
              <a:p>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The Data De-identification and</a:t>
                </a:r>
              </a:p>
              <a:p>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Anonymization Platform</a:t>
                </a:r>
              </a:p>
            </p:txBody>
          </p:sp>
          <p:sp>
            <p:nvSpPr>
              <p:cNvPr id="9" name="Subtitle demo text">
                <a:extLst>
                  <a:ext uri="{FF2B5EF4-FFF2-40B4-BE49-F238E27FC236}">
                    <a16:creationId xmlns:a16="http://schemas.microsoft.com/office/drawing/2014/main" id="{3101E6E1-CCC0-41D9-BEB1-276880C3DB24}"/>
                  </a:ext>
                </a:extLst>
              </p:cNvPr>
              <p:cNvSpPr/>
              <p:nvPr/>
            </p:nvSpPr>
            <p:spPr>
              <a:xfrm>
                <a:off x="897246" y="2879259"/>
                <a:ext cx="3904521"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r>
                  <a:rPr lang="en-US" sz="1800" b="0" dirty="0">
                    <a:solidFill>
                      <a:schemeClr val="tx1">
                        <a:lumMod val="85000"/>
                        <a:lumOff val="15000"/>
                      </a:schemeClr>
                    </a:solidFill>
                    <a:latin typeface="Red Hat Display" panose="02010503040201060303" pitchFamily="2" charset="77"/>
                    <a:cs typeface="Segoe UI" panose="020B0502040204020203" pitchFamily="34" charset="0"/>
                  </a:rPr>
                  <a:t>Implementation Types and Data Tier</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6" name="Straight Connector 5">
              <a:extLst>
                <a:ext uri="{FF2B5EF4-FFF2-40B4-BE49-F238E27FC236}">
                  <a16:creationId xmlns:a16="http://schemas.microsoft.com/office/drawing/2014/main" id="{BC4072F0-F7BF-4867-B35D-2006F0EA2824}"/>
                </a:ext>
              </a:extLst>
            </p:cNvPr>
            <p:cNvCxnSpPr>
              <a:cxnSpLocks/>
            </p:cNvCxnSpPr>
            <p:nvPr/>
          </p:nvCxnSpPr>
          <p:spPr>
            <a:xfrm>
              <a:off x="910641"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E8C8EC55-8767-489E-9221-754A4054DD58}"/>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4C639495-CC01-493B-B208-D9CD6A494ADA}"/>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0D1397A5-DAD3-405F-A228-55ED16B2FAD0}"/>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C8A77FB-7063-494E-A776-D4D2B378D7EF}"/>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B93FCBC-0CC0-494B-96DC-85817CF9FC4A}"/>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56377C5F-0655-4853-3090-B88B54EEB518}"/>
              </a:ext>
            </a:extLst>
          </p:cNvPr>
          <p:cNvSpPr>
            <a:spLocks noGrp="1"/>
          </p:cNvSpPr>
          <p:nvPr>
            <p:ph type="sldNum" sz="quarter" idx="12"/>
          </p:nvPr>
        </p:nvSpPr>
        <p:spPr/>
        <p:txBody>
          <a:bodyPr/>
          <a:lstStyle/>
          <a:p>
            <a:fld id="{13977CFE-518C-4DE5-A6A8-72B8FCA09D3F}" type="slidenum">
              <a:rPr lang="en-US" smtClean="0"/>
              <a:t>9</a:t>
            </a:fld>
            <a:endParaRPr lang="en-US"/>
          </a:p>
        </p:txBody>
      </p:sp>
    </p:spTree>
    <p:extLst>
      <p:ext uri="{BB962C8B-B14F-4D97-AF65-F5344CB8AC3E}">
        <p14:creationId xmlns:p14="http://schemas.microsoft.com/office/powerpoint/2010/main" val="103285085"/>
      </p:ext>
    </p:extLst>
  </p:cSld>
  <p:clrMapOvr>
    <a:masterClrMapping/>
  </p:clrMapOvr>
</p:sld>
</file>

<file path=ppt/theme/theme1.xml><?xml version="1.0" encoding="utf-8"?>
<a:theme xmlns:a="http://schemas.openxmlformats.org/drawingml/2006/main" name="Office Theme">
  <a:themeElements>
    <a:clrScheme name="Technology Consulting">
      <a:dk1>
        <a:sysClr val="windowText" lastClr="000000"/>
      </a:dk1>
      <a:lt1>
        <a:sysClr val="window" lastClr="FFFFFF"/>
      </a:lt1>
      <a:dk2>
        <a:srgbClr val="44546A"/>
      </a:dk2>
      <a:lt2>
        <a:srgbClr val="E7E6E6"/>
      </a:lt2>
      <a:accent1>
        <a:srgbClr val="1A6DB4"/>
      </a:accent1>
      <a:accent2>
        <a:srgbClr val="E3565F"/>
      </a:accent2>
      <a:accent3>
        <a:srgbClr val="EDAF43"/>
      </a:accent3>
      <a:accent4>
        <a:srgbClr val="0CAFA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1410</Words>
  <Application>Microsoft Macintosh PowerPoint</Application>
  <PresentationFormat>Widescreen</PresentationFormat>
  <Paragraphs>210</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Red Hat Display</vt:lpstr>
      <vt:lpstr>Red Hat Text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Alan Scott</cp:lastModifiedBy>
  <cp:revision>116</cp:revision>
  <dcterms:created xsi:type="dcterms:W3CDTF">2022-03-10T13:50:06Z</dcterms:created>
  <dcterms:modified xsi:type="dcterms:W3CDTF">2023-01-20T17:21:30Z</dcterms:modified>
</cp:coreProperties>
</file>